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8" r:id="rId3"/>
    <p:sldId id="259" r:id="rId4"/>
    <p:sldId id="261" r:id="rId5"/>
    <p:sldId id="283" r:id="rId6"/>
    <p:sldId id="285" r:id="rId7"/>
    <p:sldId id="286" r:id="rId8"/>
    <p:sldId id="289" r:id="rId9"/>
    <p:sldId id="288" r:id="rId10"/>
    <p:sldId id="287" r:id="rId11"/>
    <p:sldId id="295" r:id="rId12"/>
    <p:sldId id="296" r:id="rId13"/>
    <p:sldId id="282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70"/>
    <a:srgbClr val="49BAAF"/>
    <a:srgbClr val="009084"/>
    <a:srgbClr val="00A99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58" autoAdjust="0"/>
    <p:restoredTop sz="94660"/>
  </p:normalViewPr>
  <p:slideViewPr>
    <p:cSldViewPr snapToGrid="0">
      <p:cViewPr>
        <p:scale>
          <a:sx n="78" d="100"/>
          <a:sy n="78" d="100"/>
        </p:scale>
        <p:origin x="-414" y="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18A5A-203C-49E9-8525-81CD1D16CF10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6F1AA-0EE8-413B-B194-C87D188FAB8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2866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91884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1229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95297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8184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19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5582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4531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3227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64217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70689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88010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26748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34956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59746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5713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29879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6422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CE53-C870-411E-A913-EC639F8FE6D1}" type="datetimeFigureOut">
              <a:rPr lang="zh-CN" altLang="en-US" smtClean="0"/>
              <a:pPr/>
              <a:t>2018/8/27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C0B64-C68E-41AA-BCE1-BDF8024CED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6486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xmlns="" val="251822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 flipH="1">
            <a:off x="6172428" y="-74856"/>
            <a:ext cx="6345905" cy="8214531"/>
            <a:chOff x="426691" y="11113"/>
            <a:chExt cx="4297710" cy="5563222"/>
          </a:xfrm>
        </p:grpSpPr>
        <p:sp>
          <p:nvSpPr>
            <p:cNvPr id="7" name="Freeform 52">
              <a:extLst>
                <a:ext uri="{FF2B5EF4-FFF2-40B4-BE49-F238E27FC236}">
                  <a16:creationId xmlns:a16="http://schemas.microsoft.com/office/drawing/2014/main" xmlns="" id="{5AE7BFE4-B078-4EA6-81A0-FA79891DF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53">
              <a:extLst>
                <a:ext uri="{FF2B5EF4-FFF2-40B4-BE49-F238E27FC236}">
                  <a16:creationId xmlns:a16="http://schemas.microsoft.com/office/drawing/2014/main" xmlns="" id="{495E2E58-4349-4F31-8576-B59B1C288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54">
              <a:extLst>
                <a:ext uri="{FF2B5EF4-FFF2-40B4-BE49-F238E27FC236}">
                  <a16:creationId xmlns:a16="http://schemas.microsoft.com/office/drawing/2014/main" xmlns="" id="{29B2B49A-3D85-4C5F-80DA-3335E282D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55">
              <a:extLst>
                <a:ext uri="{FF2B5EF4-FFF2-40B4-BE49-F238E27FC236}">
                  <a16:creationId xmlns:a16="http://schemas.microsoft.com/office/drawing/2014/main" xmlns="" id="{D11DEE1C-8D6B-4971-B803-7ADEBB1D8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56">
              <a:extLst>
                <a:ext uri="{FF2B5EF4-FFF2-40B4-BE49-F238E27FC236}">
                  <a16:creationId xmlns:a16="http://schemas.microsoft.com/office/drawing/2014/main" xmlns="" id="{67BEB93D-5051-4E32-88CC-DB904F4CA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57">
              <a:extLst>
                <a:ext uri="{FF2B5EF4-FFF2-40B4-BE49-F238E27FC236}">
                  <a16:creationId xmlns:a16="http://schemas.microsoft.com/office/drawing/2014/main" xmlns="" id="{9F7DC038-F611-4FB2-BA86-BC1EF178F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58">
              <a:extLst>
                <a:ext uri="{FF2B5EF4-FFF2-40B4-BE49-F238E27FC236}">
                  <a16:creationId xmlns:a16="http://schemas.microsoft.com/office/drawing/2014/main" xmlns="" id="{597C21FE-D10D-4740-99B7-A97FF217A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59">
              <a:extLst>
                <a:ext uri="{FF2B5EF4-FFF2-40B4-BE49-F238E27FC236}">
                  <a16:creationId xmlns:a16="http://schemas.microsoft.com/office/drawing/2014/main" xmlns="" id="{B3A8C18C-7C2B-4B95-AD87-1C6BAD5E5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60">
              <a:extLst>
                <a:ext uri="{FF2B5EF4-FFF2-40B4-BE49-F238E27FC236}">
                  <a16:creationId xmlns:a16="http://schemas.microsoft.com/office/drawing/2014/main" xmlns="" id="{A2A1EC4D-B9C9-42F0-906C-33DEE21C4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1363" y="3421063"/>
              <a:ext cx="646113" cy="646113"/>
            </a:xfrm>
            <a:custGeom>
              <a:avLst/>
              <a:gdLst>
                <a:gd name="T0" fmla="*/ 407 w 407"/>
                <a:gd name="T1" fmla="*/ 203 h 407"/>
                <a:gd name="T2" fmla="*/ 203 w 407"/>
                <a:gd name="T3" fmla="*/ 407 h 407"/>
                <a:gd name="T4" fmla="*/ 0 w 407"/>
                <a:gd name="T5" fmla="*/ 203 h 407"/>
                <a:gd name="T6" fmla="*/ 203 w 407"/>
                <a:gd name="T7" fmla="*/ 0 h 407"/>
                <a:gd name="T8" fmla="*/ 407 w 407"/>
                <a:gd name="T9" fmla="*/ 203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16" name="Freeform 61">
              <a:extLst>
                <a:ext uri="{FF2B5EF4-FFF2-40B4-BE49-F238E27FC236}">
                  <a16:creationId xmlns:a16="http://schemas.microsoft.com/office/drawing/2014/main" xmlns="" id="{1022DC44-B6F2-4215-9A4C-57943E5F70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avLst/>
              <a:gdLst>
                <a:gd name="T0" fmla="*/ 4 w 1159"/>
                <a:gd name="T1" fmla="*/ 1166 h 2093"/>
                <a:gd name="T2" fmla="*/ 0 w 1159"/>
                <a:gd name="T3" fmla="*/ 1171 h 2093"/>
                <a:gd name="T4" fmla="*/ 921 w 1159"/>
                <a:gd name="T5" fmla="*/ 2093 h 2093"/>
                <a:gd name="T6" fmla="*/ 1159 w 1159"/>
                <a:gd name="T7" fmla="*/ 1855 h 2093"/>
                <a:gd name="T8" fmla="*/ 1159 w 1159"/>
                <a:gd name="T9" fmla="*/ 1846 h 2093"/>
                <a:gd name="T10" fmla="*/ 921 w 1159"/>
                <a:gd name="T11" fmla="*/ 2084 h 2093"/>
                <a:gd name="T12" fmla="*/ 4 w 1159"/>
                <a:gd name="T13" fmla="*/ 1166 h 2093"/>
                <a:gd name="T14" fmla="*/ 478 w 1159"/>
                <a:gd name="T15" fmla="*/ 0 h 2093"/>
                <a:gd name="T16" fmla="*/ 469 w 1159"/>
                <a:gd name="T17" fmla="*/ 0 h 2093"/>
                <a:gd name="T18" fmla="*/ 52 w 1159"/>
                <a:gd name="T19" fmla="*/ 417 h 2093"/>
                <a:gd name="T20" fmla="*/ 56 w 1159"/>
                <a:gd name="T21" fmla="*/ 421 h 2093"/>
                <a:gd name="T22" fmla="*/ 478 w 1159"/>
                <a:gd name="T23" fmla="*/ 0 h 2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9" h="2093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65">
              <a:extLst>
                <a:ext uri="{FF2B5EF4-FFF2-40B4-BE49-F238E27FC236}">
                  <a16:creationId xmlns:a16="http://schemas.microsoft.com/office/drawing/2014/main" xmlns="" id="{AB631E9B-4A19-4410-AC44-03B42E6FB6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691" y="178768"/>
              <a:ext cx="3132043" cy="5395567"/>
            </a:xfrm>
            <a:custGeom>
              <a:avLst/>
              <a:gdLst>
                <a:gd name="T0" fmla="*/ 1638 w 1749"/>
                <a:gd name="T1" fmla="*/ 1639 h 3013"/>
                <a:gd name="T2" fmla="*/ 1634 w 1749"/>
                <a:gd name="T3" fmla="*/ 1643 h 3013"/>
                <a:gd name="T4" fmla="*/ 1740 w 1749"/>
                <a:gd name="T5" fmla="*/ 1749 h 3013"/>
                <a:gd name="T6" fmla="*/ 477 w 1749"/>
                <a:gd name="T7" fmla="*/ 3013 h 3013"/>
                <a:gd name="T8" fmla="*/ 486 w 1749"/>
                <a:gd name="T9" fmla="*/ 3013 h 3013"/>
                <a:gd name="T10" fmla="*/ 1749 w 1749"/>
                <a:gd name="T11" fmla="*/ 1749 h 3013"/>
                <a:gd name="T12" fmla="*/ 1638 w 1749"/>
                <a:gd name="T13" fmla="*/ 1639 h 3013"/>
                <a:gd name="T14" fmla="*/ 518 w 1749"/>
                <a:gd name="T15" fmla="*/ 518 h 3013"/>
                <a:gd name="T16" fmla="*/ 513 w 1749"/>
                <a:gd name="T17" fmla="*/ 523 h 3013"/>
                <a:gd name="T18" fmla="*/ 597 w 1749"/>
                <a:gd name="T19" fmla="*/ 606 h 3013"/>
                <a:gd name="T20" fmla="*/ 602 w 1749"/>
                <a:gd name="T21" fmla="*/ 602 h 3013"/>
                <a:gd name="T22" fmla="*/ 518 w 1749"/>
                <a:gd name="T23" fmla="*/ 518 h 3013"/>
                <a:gd name="T24" fmla="*/ 0 w 1749"/>
                <a:gd name="T25" fmla="*/ 0 h 3013"/>
                <a:gd name="T26" fmla="*/ 0 w 1749"/>
                <a:gd name="T27" fmla="*/ 0 h 3013"/>
                <a:gd name="T28" fmla="*/ 0 w 1749"/>
                <a:gd name="T29" fmla="*/ 9 h 3013"/>
                <a:gd name="T30" fmla="*/ 0 w 1749"/>
                <a:gd name="T31" fmla="*/ 9 h 3013"/>
                <a:gd name="T32" fmla="*/ 211 w 1749"/>
                <a:gd name="T33" fmla="*/ 219 h 3013"/>
                <a:gd name="T34" fmla="*/ 215 w 1749"/>
                <a:gd name="T35" fmla="*/ 215 h 3013"/>
                <a:gd name="T36" fmla="*/ 3 w 1749"/>
                <a:gd name="T37" fmla="*/ 2 h 3013"/>
                <a:gd name="T38" fmla="*/ 0 w 1749"/>
                <a:gd name="T39" fmla="*/ 0 h 3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49" h="3013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74">
              <a:extLst>
                <a:ext uri="{FF2B5EF4-FFF2-40B4-BE49-F238E27FC236}">
                  <a16:creationId xmlns:a16="http://schemas.microsoft.com/office/drawing/2014/main" xmlns="" id="{1AD5C506-2500-4255-8BFA-C469462A8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213" y="2135188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73">
              <a:extLst>
                <a:ext uri="{FF2B5EF4-FFF2-40B4-BE49-F238E27FC236}">
                  <a16:creationId xmlns:a16="http://schemas.microsoft.com/office/drawing/2014/main" xmlns="" id="{6D774D1C-FCE4-4BD5-AED6-4BA41880A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2251" y="846138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74">
              <a:extLst>
                <a:ext uri="{FF2B5EF4-FFF2-40B4-BE49-F238E27FC236}">
                  <a16:creationId xmlns:a16="http://schemas.microsoft.com/office/drawing/2014/main" xmlns="" id="{8515E49D-7B65-4A69-9AEA-F203B59DF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214" y="2949729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74">
              <a:extLst>
                <a:ext uri="{FF2B5EF4-FFF2-40B4-BE49-F238E27FC236}">
                  <a16:creationId xmlns:a16="http://schemas.microsoft.com/office/drawing/2014/main" xmlns="" id="{9726867D-F46C-4BB3-9FA0-FAA4E8694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941" y="4322835"/>
              <a:ext cx="466336" cy="465617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" name="Freeform 60">
            <a:extLst>
              <a:ext uri="{FF2B5EF4-FFF2-40B4-BE49-F238E27FC236}">
                <a16:creationId xmlns:a16="http://schemas.microsoft.com/office/drawing/2014/main" xmlns="" id="{657BE2A1-17CF-4C5A-B987-3C54C136740F}"/>
              </a:ext>
            </a:extLst>
          </p:cNvPr>
          <p:cNvSpPr>
            <a:spLocks/>
          </p:cNvSpPr>
          <p:nvPr/>
        </p:nvSpPr>
        <p:spPr bwMode="auto">
          <a:xfrm>
            <a:off x="888414" y="873276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74">
            <a:extLst>
              <a:ext uri="{FF2B5EF4-FFF2-40B4-BE49-F238E27FC236}">
                <a16:creationId xmlns:a16="http://schemas.microsoft.com/office/drawing/2014/main" xmlns="" id="{34A85AC8-8770-4A88-A420-5D65C4BF0D3E}"/>
              </a:ext>
            </a:extLst>
          </p:cNvPr>
          <p:cNvSpPr>
            <a:spLocks/>
          </p:cNvSpPr>
          <p:nvPr/>
        </p:nvSpPr>
        <p:spPr bwMode="auto">
          <a:xfrm>
            <a:off x="1395378" y="394304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60">
            <a:extLst>
              <a:ext uri="{FF2B5EF4-FFF2-40B4-BE49-F238E27FC236}">
                <a16:creationId xmlns:a16="http://schemas.microsoft.com/office/drawing/2014/main" xmlns="" id="{657BE2A1-17CF-4C5A-B987-3C54C136740F}"/>
              </a:ext>
            </a:extLst>
          </p:cNvPr>
          <p:cNvSpPr>
            <a:spLocks/>
          </p:cNvSpPr>
          <p:nvPr/>
        </p:nvSpPr>
        <p:spPr bwMode="auto">
          <a:xfrm>
            <a:off x="1683510" y="537041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74">
            <a:extLst>
              <a:ext uri="{FF2B5EF4-FFF2-40B4-BE49-F238E27FC236}">
                <a16:creationId xmlns:a16="http://schemas.microsoft.com/office/drawing/2014/main" xmlns="" id="{34A85AC8-8770-4A88-A420-5D65C4BF0D3E}"/>
              </a:ext>
            </a:extLst>
          </p:cNvPr>
          <p:cNvSpPr>
            <a:spLocks/>
          </p:cNvSpPr>
          <p:nvPr/>
        </p:nvSpPr>
        <p:spPr bwMode="auto">
          <a:xfrm>
            <a:off x="4273146" y="5460958"/>
            <a:ext cx="1735506" cy="1732831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60">
            <a:extLst>
              <a:ext uri="{FF2B5EF4-FFF2-40B4-BE49-F238E27FC236}">
                <a16:creationId xmlns:a16="http://schemas.microsoft.com/office/drawing/2014/main" xmlns="" id="{657BE2A1-17CF-4C5A-B987-3C54C136740F}"/>
              </a:ext>
            </a:extLst>
          </p:cNvPr>
          <p:cNvSpPr>
            <a:spLocks/>
          </p:cNvSpPr>
          <p:nvPr/>
        </p:nvSpPr>
        <p:spPr bwMode="auto">
          <a:xfrm>
            <a:off x="4273146" y="497610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341376" y="2260911"/>
            <a:ext cx="5888736" cy="2042570"/>
            <a:chOff x="5703033" y="2379630"/>
            <a:chExt cx="5888736" cy="2042570"/>
          </a:xfrm>
        </p:grpSpPr>
        <p:sp>
          <p:nvSpPr>
            <p:cNvPr id="2" name="TextBox 71">
              <a:extLst>
                <a:ext uri="{FF2B5EF4-FFF2-40B4-BE49-F238E27FC236}">
                  <a16:creationId xmlns:a16="http://schemas.microsoft.com/office/drawing/2014/main" xmlns="" id="{01FED008-D794-40F9-8E49-41E99B6D6694}"/>
                </a:ext>
              </a:extLst>
            </p:cNvPr>
            <p:cNvSpPr txBox="1"/>
            <p:nvPr/>
          </p:nvSpPr>
          <p:spPr>
            <a:xfrm>
              <a:off x="10968687" y="4145201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endParaRPr lang="zh-CN" altLang="en-US" sz="12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5703033" y="3619923"/>
              <a:ext cx="588873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4000" b="1" spc="300" dirty="0" smtClean="0">
                  <a:solidFill>
                    <a:srgbClr val="49BAA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曼度素质模型解析</a:t>
              </a:r>
              <a:r>
                <a:rPr lang="zh-CN" altLang="en-US" sz="4000" b="1" spc="300" dirty="0" smtClean="0">
                  <a:solidFill>
                    <a:srgbClr val="3333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             </a:t>
              </a:r>
              <a:endParaRPr lang="zh-CN" altLang="en-US" sz="4000" b="1" spc="3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117F6F31-F607-4505-B214-94766F3A9EE2}"/>
                </a:ext>
              </a:extLst>
            </p:cNvPr>
            <p:cNvSpPr/>
            <p:nvPr/>
          </p:nvSpPr>
          <p:spPr>
            <a:xfrm>
              <a:off x="7907501" y="2379630"/>
              <a:ext cx="3292959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800" spc="300" dirty="0">
                  <a:solidFill>
                    <a:srgbClr val="49BAAF"/>
                  </a:solidFill>
                  <a:latin typeface="POLYA Regular" panose="00000500000000000000" pitchFamily="50" charset="0"/>
                  <a:ea typeface="微软雅黑" panose="020B0503020204020204" pitchFamily="34" charset="-122"/>
                  <a:cs typeface="+mn-ea"/>
                  <a:sym typeface="+mn-lt"/>
                </a:rPr>
                <a:t>2018</a:t>
              </a:r>
              <a:endParaRPr lang="zh-CN" altLang="en-US" sz="8800" spc="300" dirty="0">
                <a:solidFill>
                  <a:srgbClr val="49BAAF"/>
                </a:solidFill>
                <a:latin typeface="POLYA Regular" panose="00000500000000000000" pitchFamily="50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85ABF741-36F6-49DF-A25E-3A2E9B69A7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50864" y="2370620"/>
            <a:ext cx="1765006" cy="122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8862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04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此处嵌入标题</a:t>
              </a:r>
              <a:r>
                <a:rPr lang="en-US" altLang="zh-CN" sz="11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ADD THE TITLE</a:t>
              </a:r>
              <a:endParaRPr lang="zh-CN" altLang="en-US" sz="11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1181608" y="320929"/>
            <a:ext cx="611251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ea typeface="+mn-ea"/>
                <a:cs typeface="Arial" panose="020B0604020202020204" pitchFamily="34" charset="0"/>
              </a:rPr>
              <a:t>素质模型建模方法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AutoShape 24"/>
          <p:cNvSpPr>
            <a:spLocks noChangeArrowheads="1"/>
          </p:cNvSpPr>
          <p:nvPr/>
        </p:nvSpPr>
        <p:spPr bwMode="auto">
          <a:xfrm rot="5400000" flipH="1" flipV="1">
            <a:off x="4617445" y="-433770"/>
            <a:ext cx="341293" cy="4907917"/>
          </a:xfrm>
          <a:prstGeom prst="downArrow">
            <a:avLst>
              <a:gd name="adj1" fmla="val 58176"/>
              <a:gd name="adj2" fmla="val 46285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square" lIns="0" tIns="0" rIns="0" bIns="0" anchor="ctr">
            <a:spAutoFit/>
          </a:bodyPr>
          <a:lstStyle/>
          <a:p>
            <a:pPr algn="ctr" eaLnBrk="0" hangingPunct="0"/>
            <a:endParaRPr lang="zh-CN" altLang="en-US" sz="1300" b="1">
              <a:solidFill>
                <a:srgbClr val="000000"/>
              </a:solidFill>
            </a:endParaRPr>
          </a:p>
        </p:txBody>
      </p:sp>
      <p:sp>
        <p:nvSpPr>
          <p:cNvPr id="27" name="AutoShape 24"/>
          <p:cNvSpPr>
            <a:spLocks noChangeArrowheads="1"/>
          </p:cNvSpPr>
          <p:nvPr/>
        </p:nvSpPr>
        <p:spPr bwMode="auto">
          <a:xfrm rot="5400000" flipH="1" flipV="1">
            <a:off x="4644880" y="672657"/>
            <a:ext cx="341293" cy="4999354"/>
          </a:xfrm>
          <a:prstGeom prst="downArrow">
            <a:avLst>
              <a:gd name="adj1" fmla="val 58176"/>
              <a:gd name="adj2" fmla="val 46285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square" lIns="0" tIns="0" rIns="0" bIns="0" anchor="ctr">
            <a:spAutoFit/>
          </a:bodyPr>
          <a:lstStyle/>
          <a:p>
            <a:pPr algn="ctr" eaLnBrk="0" hangingPunct="0"/>
            <a:endParaRPr lang="zh-CN" altLang="en-US" sz="1300" b="1">
              <a:solidFill>
                <a:srgbClr val="000000"/>
              </a:solidFill>
            </a:endParaRPr>
          </a:p>
        </p:txBody>
      </p:sp>
      <p:sp>
        <p:nvSpPr>
          <p:cNvPr id="28" name="AutoShape 24"/>
          <p:cNvSpPr>
            <a:spLocks noChangeArrowheads="1"/>
          </p:cNvSpPr>
          <p:nvPr/>
        </p:nvSpPr>
        <p:spPr bwMode="auto">
          <a:xfrm rot="5400000" flipH="1" flipV="1">
            <a:off x="4672313" y="1766891"/>
            <a:ext cx="341293" cy="5066405"/>
          </a:xfrm>
          <a:prstGeom prst="downArrow">
            <a:avLst>
              <a:gd name="adj1" fmla="val 58176"/>
              <a:gd name="adj2" fmla="val 46285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square" lIns="0" tIns="0" rIns="0" bIns="0" anchor="ctr">
            <a:spAutoFit/>
          </a:bodyPr>
          <a:lstStyle/>
          <a:p>
            <a:pPr algn="ctr" eaLnBrk="0" hangingPunct="0"/>
            <a:endParaRPr lang="zh-CN" altLang="en-US" sz="1300" b="1">
              <a:solidFill>
                <a:srgbClr val="000000"/>
              </a:solidFill>
            </a:endParaRPr>
          </a:p>
        </p:txBody>
      </p:sp>
      <p:sp>
        <p:nvSpPr>
          <p:cNvPr id="29" name="AutoShape 24"/>
          <p:cNvSpPr>
            <a:spLocks noChangeArrowheads="1"/>
          </p:cNvSpPr>
          <p:nvPr/>
        </p:nvSpPr>
        <p:spPr bwMode="auto">
          <a:xfrm rot="5400000" flipH="1" flipV="1">
            <a:off x="4718035" y="2928180"/>
            <a:ext cx="341293" cy="5072498"/>
          </a:xfrm>
          <a:prstGeom prst="downArrow">
            <a:avLst>
              <a:gd name="adj1" fmla="val 58176"/>
              <a:gd name="adj2" fmla="val 46285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square" lIns="0" tIns="0" rIns="0" bIns="0" anchor="ctr">
            <a:spAutoFit/>
          </a:bodyPr>
          <a:lstStyle/>
          <a:p>
            <a:pPr algn="ctr" eaLnBrk="0" hangingPunct="0"/>
            <a:endParaRPr lang="zh-CN" altLang="en-US" sz="1300" b="1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23744" y="1475232"/>
            <a:ext cx="3182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归纳法：交叉效度</a:t>
            </a:r>
            <a:endParaRPr lang="zh-CN" alt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2414016" y="3688080"/>
            <a:ext cx="5023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 外部标杆法：兼顾前瞻与互补</a:t>
            </a:r>
            <a:endParaRPr lang="zh-CN" alt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2499360" y="2548128"/>
            <a:ext cx="3182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演绎法：胜在牵引</a:t>
            </a:r>
            <a:endParaRPr lang="zh-CN" alt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2456688" y="4791456"/>
            <a:ext cx="4864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排除法：简单易行效果差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此处嵌入标题</a:t>
              </a:r>
              <a:r>
                <a:rPr lang="en-US" altLang="zh-CN" sz="11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ADD THE TITLE</a:t>
              </a:r>
              <a:endParaRPr lang="zh-CN" altLang="en-US" sz="11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1181608" y="320929"/>
            <a:ext cx="611251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ts val="600"/>
              </a:spcAft>
              <a:defRPr/>
            </a:pPr>
            <a:r>
              <a:rPr lang="en-US" altLang="zh-CN" sz="3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HAYS </a:t>
            </a:r>
            <a:r>
              <a:rPr lang="zh-CN" altLang="en-US" sz="3200" b="1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十八项素质模型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1289050" y="1828800"/>
            <a:ext cx="7854950" cy="3775075"/>
          </a:xfrm>
        </p:spPr>
        <p:txBody>
          <a:bodyPr vert="horz" wrap="square" lIns="91440" tIns="45720" rIns="91440" bIns="4572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anose="02010609060101010101" pitchFamily="49" charset="-122"/>
                <a:cs typeface="+mn-cs"/>
              </a:rPr>
              <a:t>成就导向  监控能力  诚实正直  关系建立  演绎思维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anose="02010609060101010101" pitchFamily="49" charset="-122"/>
                <a:cs typeface="+mn-cs"/>
              </a:rPr>
              <a:t>灵活性     人际理解    自信     归纳思维  影响能力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anose="02010609060101010101" pitchFamily="49" charset="-122"/>
                <a:cs typeface="+mn-cs"/>
              </a:rPr>
              <a:t>组织意识  领导能力  服务精神  收集信息  献身精神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黑体" panose="02010609060101010101" pitchFamily="49" charset="-122"/>
                <a:cs typeface="+mn-cs"/>
              </a:rPr>
              <a:t>合作精神   培养人才   主动性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117F6F31-F607-4505-B214-94766F3A9EE2}"/>
              </a:ext>
            </a:extLst>
          </p:cNvPr>
          <p:cNvSpPr/>
          <p:nvPr/>
        </p:nvSpPr>
        <p:spPr>
          <a:xfrm>
            <a:off x="6917841" y="3770147"/>
            <a:ext cx="54096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0" cap="none" spc="-150" normalizeH="0" baseline="0" noProof="0" dirty="0">
                <a:ln>
                  <a:noFill/>
                </a:ln>
                <a:solidFill>
                  <a:srgbClr val="00A99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THANK</a:t>
            </a:r>
            <a:r>
              <a:rPr kumimoji="0" lang="en-US" altLang="zh-CN" sz="6000" b="1" i="0" u="none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S</a:t>
            </a:r>
            <a:endParaRPr kumimoji="0" lang="zh-CN" altLang="en-US" sz="6000" b="1" i="0" u="none" strike="noStrike" kern="0" cap="none" spc="-15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211805" y="-74856"/>
            <a:ext cx="6345905" cy="8214531"/>
            <a:chOff x="426691" y="11113"/>
            <a:chExt cx="4297710" cy="5563222"/>
          </a:xfrm>
        </p:grpSpPr>
        <p:sp>
          <p:nvSpPr>
            <p:cNvPr id="7" name="Freeform 52">
              <a:extLst>
                <a:ext uri="{FF2B5EF4-FFF2-40B4-BE49-F238E27FC236}">
                  <a16:creationId xmlns:a16="http://schemas.microsoft.com/office/drawing/2014/main" xmlns="" id="{5AE7BFE4-B078-4EA6-81A0-FA79891DF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Freeform 53">
              <a:extLst>
                <a:ext uri="{FF2B5EF4-FFF2-40B4-BE49-F238E27FC236}">
                  <a16:creationId xmlns:a16="http://schemas.microsoft.com/office/drawing/2014/main" xmlns="" id="{495E2E58-4349-4F31-8576-B59B1C288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Freeform 54">
              <a:extLst>
                <a:ext uri="{FF2B5EF4-FFF2-40B4-BE49-F238E27FC236}">
                  <a16:creationId xmlns:a16="http://schemas.microsoft.com/office/drawing/2014/main" xmlns="" id="{29B2B49A-3D85-4C5F-80DA-3335E282D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Freeform 55">
              <a:extLst>
                <a:ext uri="{FF2B5EF4-FFF2-40B4-BE49-F238E27FC236}">
                  <a16:creationId xmlns:a16="http://schemas.microsoft.com/office/drawing/2014/main" xmlns="" id="{D11DEE1C-8D6B-4971-B803-7ADEBB1D8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56">
              <a:extLst>
                <a:ext uri="{FF2B5EF4-FFF2-40B4-BE49-F238E27FC236}">
                  <a16:creationId xmlns:a16="http://schemas.microsoft.com/office/drawing/2014/main" xmlns="" id="{67BEB93D-5051-4E32-88CC-DB904F4CA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Freeform 57">
              <a:extLst>
                <a:ext uri="{FF2B5EF4-FFF2-40B4-BE49-F238E27FC236}">
                  <a16:creationId xmlns:a16="http://schemas.microsoft.com/office/drawing/2014/main" xmlns="" id="{9F7DC038-F611-4FB2-BA86-BC1EF178F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Freeform 58">
              <a:extLst>
                <a:ext uri="{FF2B5EF4-FFF2-40B4-BE49-F238E27FC236}">
                  <a16:creationId xmlns:a16="http://schemas.microsoft.com/office/drawing/2014/main" xmlns="" id="{597C21FE-D10D-4740-99B7-A97FF217A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59">
              <a:extLst>
                <a:ext uri="{FF2B5EF4-FFF2-40B4-BE49-F238E27FC236}">
                  <a16:creationId xmlns:a16="http://schemas.microsoft.com/office/drawing/2014/main" xmlns="" id="{B3A8C18C-7C2B-4B95-AD87-1C6BAD5E5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Freeform 60">
              <a:extLst>
                <a:ext uri="{FF2B5EF4-FFF2-40B4-BE49-F238E27FC236}">
                  <a16:creationId xmlns:a16="http://schemas.microsoft.com/office/drawing/2014/main" xmlns="" id="{A2A1EC4D-B9C9-42F0-906C-33DEE21C4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1363" y="3421063"/>
              <a:ext cx="646113" cy="646113"/>
            </a:xfrm>
            <a:custGeom>
              <a:avLst/>
              <a:gdLst>
                <a:gd name="T0" fmla="*/ 407 w 407"/>
                <a:gd name="T1" fmla="*/ 203 h 407"/>
                <a:gd name="T2" fmla="*/ 203 w 407"/>
                <a:gd name="T3" fmla="*/ 407 h 407"/>
                <a:gd name="T4" fmla="*/ 0 w 407"/>
                <a:gd name="T5" fmla="*/ 203 h 407"/>
                <a:gd name="T6" fmla="*/ 203 w 407"/>
                <a:gd name="T7" fmla="*/ 0 h 407"/>
                <a:gd name="T8" fmla="*/ 407 w 407"/>
                <a:gd name="T9" fmla="*/ 203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Freeform 61">
              <a:extLst>
                <a:ext uri="{FF2B5EF4-FFF2-40B4-BE49-F238E27FC236}">
                  <a16:creationId xmlns:a16="http://schemas.microsoft.com/office/drawing/2014/main" xmlns="" id="{1022DC44-B6F2-4215-9A4C-57943E5F70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avLst/>
              <a:gdLst>
                <a:gd name="T0" fmla="*/ 4 w 1159"/>
                <a:gd name="T1" fmla="*/ 1166 h 2093"/>
                <a:gd name="T2" fmla="*/ 0 w 1159"/>
                <a:gd name="T3" fmla="*/ 1171 h 2093"/>
                <a:gd name="T4" fmla="*/ 921 w 1159"/>
                <a:gd name="T5" fmla="*/ 2093 h 2093"/>
                <a:gd name="T6" fmla="*/ 1159 w 1159"/>
                <a:gd name="T7" fmla="*/ 1855 h 2093"/>
                <a:gd name="T8" fmla="*/ 1159 w 1159"/>
                <a:gd name="T9" fmla="*/ 1846 h 2093"/>
                <a:gd name="T10" fmla="*/ 921 w 1159"/>
                <a:gd name="T11" fmla="*/ 2084 h 2093"/>
                <a:gd name="T12" fmla="*/ 4 w 1159"/>
                <a:gd name="T13" fmla="*/ 1166 h 2093"/>
                <a:gd name="T14" fmla="*/ 478 w 1159"/>
                <a:gd name="T15" fmla="*/ 0 h 2093"/>
                <a:gd name="T16" fmla="*/ 469 w 1159"/>
                <a:gd name="T17" fmla="*/ 0 h 2093"/>
                <a:gd name="T18" fmla="*/ 52 w 1159"/>
                <a:gd name="T19" fmla="*/ 417 h 2093"/>
                <a:gd name="T20" fmla="*/ 56 w 1159"/>
                <a:gd name="T21" fmla="*/ 421 h 2093"/>
                <a:gd name="T22" fmla="*/ 478 w 1159"/>
                <a:gd name="T23" fmla="*/ 0 h 2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9" h="2093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Freeform 65">
              <a:extLst>
                <a:ext uri="{FF2B5EF4-FFF2-40B4-BE49-F238E27FC236}">
                  <a16:creationId xmlns:a16="http://schemas.microsoft.com/office/drawing/2014/main" xmlns="" id="{AB631E9B-4A19-4410-AC44-03B42E6FB6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691" y="178768"/>
              <a:ext cx="3132043" cy="5395567"/>
            </a:xfrm>
            <a:custGeom>
              <a:avLst/>
              <a:gdLst>
                <a:gd name="T0" fmla="*/ 1638 w 1749"/>
                <a:gd name="T1" fmla="*/ 1639 h 3013"/>
                <a:gd name="T2" fmla="*/ 1634 w 1749"/>
                <a:gd name="T3" fmla="*/ 1643 h 3013"/>
                <a:gd name="T4" fmla="*/ 1740 w 1749"/>
                <a:gd name="T5" fmla="*/ 1749 h 3013"/>
                <a:gd name="T6" fmla="*/ 477 w 1749"/>
                <a:gd name="T7" fmla="*/ 3013 h 3013"/>
                <a:gd name="T8" fmla="*/ 486 w 1749"/>
                <a:gd name="T9" fmla="*/ 3013 h 3013"/>
                <a:gd name="T10" fmla="*/ 1749 w 1749"/>
                <a:gd name="T11" fmla="*/ 1749 h 3013"/>
                <a:gd name="T12" fmla="*/ 1638 w 1749"/>
                <a:gd name="T13" fmla="*/ 1639 h 3013"/>
                <a:gd name="T14" fmla="*/ 518 w 1749"/>
                <a:gd name="T15" fmla="*/ 518 h 3013"/>
                <a:gd name="T16" fmla="*/ 513 w 1749"/>
                <a:gd name="T17" fmla="*/ 523 h 3013"/>
                <a:gd name="T18" fmla="*/ 597 w 1749"/>
                <a:gd name="T19" fmla="*/ 606 h 3013"/>
                <a:gd name="T20" fmla="*/ 602 w 1749"/>
                <a:gd name="T21" fmla="*/ 602 h 3013"/>
                <a:gd name="T22" fmla="*/ 518 w 1749"/>
                <a:gd name="T23" fmla="*/ 518 h 3013"/>
                <a:gd name="T24" fmla="*/ 0 w 1749"/>
                <a:gd name="T25" fmla="*/ 0 h 3013"/>
                <a:gd name="T26" fmla="*/ 0 w 1749"/>
                <a:gd name="T27" fmla="*/ 0 h 3013"/>
                <a:gd name="T28" fmla="*/ 0 w 1749"/>
                <a:gd name="T29" fmla="*/ 9 h 3013"/>
                <a:gd name="T30" fmla="*/ 0 w 1749"/>
                <a:gd name="T31" fmla="*/ 9 h 3013"/>
                <a:gd name="T32" fmla="*/ 211 w 1749"/>
                <a:gd name="T33" fmla="*/ 219 h 3013"/>
                <a:gd name="T34" fmla="*/ 215 w 1749"/>
                <a:gd name="T35" fmla="*/ 215 h 3013"/>
                <a:gd name="T36" fmla="*/ 3 w 1749"/>
                <a:gd name="T37" fmla="*/ 2 h 3013"/>
                <a:gd name="T38" fmla="*/ 0 w 1749"/>
                <a:gd name="T39" fmla="*/ 0 h 3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49" h="3013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74">
              <a:extLst>
                <a:ext uri="{FF2B5EF4-FFF2-40B4-BE49-F238E27FC236}">
                  <a16:creationId xmlns:a16="http://schemas.microsoft.com/office/drawing/2014/main" xmlns="" id="{1AD5C506-2500-4255-8BFA-C469462A8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213" y="2135188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F5AB857F-8B16-4BA4-A474-C2C87196621D}"/>
                </a:ext>
              </a:extLst>
            </p:cNvPr>
            <p:cNvGrpSpPr/>
            <p:nvPr/>
          </p:nvGrpSpPr>
          <p:grpSpPr>
            <a:xfrm>
              <a:off x="1492251" y="846138"/>
              <a:ext cx="2413000" cy="2414588"/>
              <a:chOff x="1492251" y="846138"/>
              <a:chExt cx="2413000" cy="2414588"/>
            </a:xfrm>
          </p:grpSpPr>
          <p:sp>
            <p:nvSpPr>
              <p:cNvPr id="22" name="Freeform 73">
                <a:extLst>
                  <a:ext uri="{FF2B5EF4-FFF2-40B4-BE49-F238E27FC236}">
                    <a16:creationId xmlns:a16="http://schemas.microsoft.com/office/drawing/2014/main" xmlns="" id="{6D774D1C-FCE4-4BD5-AED6-4BA41880A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2251" y="846138"/>
                <a:ext cx="2413000" cy="2414588"/>
              </a:xfrm>
              <a:custGeom>
                <a:avLst/>
                <a:gdLst>
                  <a:gd name="T0" fmla="*/ 1520 w 1520"/>
                  <a:gd name="T1" fmla="*/ 761 h 1521"/>
                  <a:gd name="T2" fmla="*/ 760 w 1520"/>
                  <a:gd name="T3" fmla="*/ 1521 h 1521"/>
                  <a:gd name="T4" fmla="*/ 0 w 1520"/>
                  <a:gd name="T5" fmla="*/ 761 h 1521"/>
                  <a:gd name="T6" fmla="*/ 760 w 1520"/>
                  <a:gd name="T7" fmla="*/ 0 h 1521"/>
                  <a:gd name="T8" fmla="*/ 1520 w 1520"/>
                  <a:gd name="T9" fmla="*/ 761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521">
                    <a:moveTo>
                      <a:pt x="1520" y="761"/>
                    </a:moveTo>
                    <a:lnTo>
                      <a:pt x="760" y="1521"/>
                    </a:lnTo>
                    <a:lnTo>
                      <a:pt x="0" y="761"/>
                    </a:lnTo>
                    <a:lnTo>
                      <a:pt x="760" y="0"/>
                    </a:lnTo>
                    <a:lnTo>
                      <a:pt x="1520" y="7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" name="Freeform 73">
                <a:extLst>
                  <a:ext uri="{FF2B5EF4-FFF2-40B4-BE49-F238E27FC236}">
                    <a16:creationId xmlns:a16="http://schemas.microsoft.com/office/drawing/2014/main" xmlns="" id="{32C721E1-1695-461D-8DD9-A920D323B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292" y="1025526"/>
                <a:ext cx="2057634" cy="2058988"/>
              </a:xfrm>
              <a:custGeom>
                <a:avLst/>
                <a:gdLst>
                  <a:gd name="T0" fmla="*/ 1520 w 1520"/>
                  <a:gd name="T1" fmla="*/ 761 h 1521"/>
                  <a:gd name="T2" fmla="*/ 760 w 1520"/>
                  <a:gd name="T3" fmla="*/ 1521 h 1521"/>
                  <a:gd name="T4" fmla="*/ 0 w 1520"/>
                  <a:gd name="T5" fmla="*/ 761 h 1521"/>
                  <a:gd name="T6" fmla="*/ 760 w 1520"/>
                  <a:gd name="T7" fmla="*/ 0 h 1521"/>
                  <a:gd name="T8" fmla="*/ 1520 w 1520"/>
                  <a:gd name="T9" fmla="*/ 761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521">
                    <a:moveTo>
                      <a:pt x="1520" y="761"/>
                    </a:moveTo>
                    <a:lnTo>
                      <a:pt x="760" y="1521"/>
                    </a:lnTo>
                    <a:lnTo>
                      <a:pt x="0" y="761"/>
                    </a:lnTo>
                    <a:lnTo>
                      <a:pt x="760" y="0"/>
                    </a:lnTo>
                    <a:lnTo>
                      <a:pt x="1520" y="761"/>
                    </a:lnTo>
                    <a:close/>
                  </a:path>
                </a:pathLst>
              </a:custGeom>
              <a:blipFill dpi="0" rotWithShape="1">
                <a:blip r:embed="rId3" cstate="print"/>
                <a:srcRect/>
                <a:stretch>
                  <a:fillRect t="-1000" r="-23000"/>
                </a:stretch>
              </a:blip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0" name="Freeform 74">
              <a:extLst>
                <a:ext uri="{FF2B5EF4-FFF2-40B4-BE49-F238E27FC236}">
                  <a16:creationId xmlns:a16="http://schemas.microsoft.com/office/drawing/2014/main" xmlns="" id="{8515E49D-7B65-4A69-9AEA-F203B59DF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214" y="2949729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74">
              <a:extLst>
                <a:ext uri="{FF2B5EF4-FFF2-40B4-BE49-F238E27FC236}">
                  <a16:creationId xmlns:a16="http://schemas.microsoft.com/office/drawing/2014/main" xmlns="" id="{9726867D-F46C-4BB3-9FA0-FAA4E8694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941" y="4322835"/>
              <a:ext cx="466336" cy="465617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4" name="Freeform 60">
            <a:extLst>
              <a:ext uri="{FF2B5EF4-FFF2-40B4-BE49-F238E27FC236}">
                <a16:creationId xmlns:a16="http://schemas.microsoft.com/office/drawing/2014/main" xmlns="" id="{657BE2A1-17CF-4C5A-B987-3C54C136740F}"/>
              </a:ext>
            </a:extLst>
          </p:cNvPr>
          <p:cNvSpPr>
            <a:spLocks/>
          </p:cNvSpPr>
          <p:nvPr/>
        </p:nvSpPr>
        <p:spPr bwMode="auto">
          <a:xfrm>
            <a:off x="10261014" y="873276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Freeform 74">
            <a:extLst>
              <a:ext uri="{FF2B5EF4-FFF2-40B4-BE49-F238E27FC236}">
                <a16:creationId xmlns:a16="http://schemas.microsoft.com/office/drawing/2014/main" xmlns="" id="{34A85AC8-8770-4A88-A420-5D65C4BF0D3E}"/>
              </a:ext>
            </a:extLst>
          </p:cNvPr>
          <p:cNvSpPr>
            <a:spLocks/>
          </p:cNvSpPr>
          <p:nvPr/>
        </p:nvSpPr>
        <p:spPr bwMode="auto">
          <a:xfrm>
            <a:off x="10767978" y="394304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Freeform 60">
            <a:extLst>
              <a:ext uri="{FF2B5EF4-FFF2-40B4-BE49-F238E27FC236}">
                <a16:creationId xmlns:a16="http://schemas.microsoft.com/office/drawing/2014/main" xmlns="" id="{657BE2A1-17CF-4C5A-B987-3C54C136740F}"/>
              </a:ext>
            </a:extLst>
          </p:cNvPr>
          <p:cNvSpPr>
            <a:spLocks/>
          </p:cNvSpPr>
          <p:nvPr/>
        </p:nvSpPr>
        <p:spPr bwMode="auto">
          <a:xfrm>
            <a:off x="11056110" y="537041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Freeform 74">
            <a:extLst>
              <a:ext uri="{FF2B5EF4-FFF2-40B4-BE49-F238E27FC236}">
                <a16:creationId xmlns:a16="http://schemas.microsoft.com/office/drawing/2014/main" xmlns="" id="{34A85AC8-8770-4A88-A420-5D65C4BF0D3E}"/>
              </a:ext>
            </a:extLst>
          </p:cNvPr>
          <p:cNvSpPr>
            <a:spLocks/>
          </p:cNvSpPr>
          <p:nvPr/>
        </p:nvSpPr>
        <p:spPr bwMode="auto">
          <a:xfrm>
            <a:off x="7608519" y="6192575"/>
            <a:ext cx="1735506" cy="1732831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Freeform 60">
            <a:extLst>
              <a:ext uri="{FF2B5EF4-FFF2-40B4-BE49-F238E27FC236}">
                <a16:creationId xmlns:a16="http://schemas.microsoft.com/office/drawing/2014/main" xmlns="" id="{657BE2A1-17CF-4C5A-B987-3C54C136740F}"/>
              </a:ext>
            </a:extLst>
          </p:cNvPr>
          <p:cNvSpPr>
            <a:spLocks/>
          </p:cNvSpPr>
          <p:nvPr/>
        </p:nvSpPr>
        <p:spPr bwMode="auto">
          <a:xfrm>
            <a:off x="4447417" y="1401160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Freeform 60">
            <a:extLst>
              <a:ext uri="{FF2B5EF4-FFF2-40B4-BE49-F238E27FC236}">
                <a16:creationId xmlns:a16="http://schemas.microsoft.com/office/drawing/2014/main" xmlns="" id="{657BE2A1-17CF-4C5A-B987-3C54C136740F}"/>
              </a:ext>
            </a:extLst>
          </p:cNvPr>
          <p:cNvSpPr>
            <a:spLocks/>
          </p:cNvSpPr>
          <p:nvPr/>
        </p:nvSpPr>
        <p:spPr bwMode="auto">
          <a:xfrm>
            <a:off x="75108" y="3252538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431D2EEB-6619-4707-9CEB-3F5B61037C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0247" y="2052039"/>
            <a:ext cx="1718108" cy="1718108"/>
          </a:xfrm>
          <a:prstGeom prst="rect">
            <a:avLst/>
          </a:prstGeom>
          <a:ln>
            <a:solidFill>
              <a:srgbClr val="49BAAF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17990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8794" y="661934"/>
            <a:ext cx="5802351" cy="5532908"/>
            <a:chOff x="1385458" y="991717"/>
            <a:chExt cx="4603751" cy="4389967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xmlns="" id="{4D3B9094-1BAC-43B0-819B-DB0E370D3645}"/>
                </a:ext>
              </a:extLst>
            </p:cNvPr>
            <p:cNvGrpSpPr/>
            <p:nvPr/>
          </p:nvGrpSpPr>
          <p:grpSpPr>
            <a:xfrm>
              <a:off x="1385458" y="991717"/>
              <a:ext cx="4603751" cy="4389967"/>
              <a:chOff x="1039093" y="743787"/>
              <a:chExt cx="3452813" cy="3292475"/>
            </a:xfrm>
          </p:grpSpPr>
          <p:sp>
            <p:nvSpPr>
              <p:cNvPr id="7" name="Freeform 52">
                <a:extLst>
                  <a:ext uri="{FF2B5EF4-FFF2-40B4-BE49-F238E27FC236}">
                    <a16:creationId xmlns:a16="http://schemas.microsoft.com/office/drawing/2014/main" xmlns="" id="{BBB432FE-3DD4-42FD-B57B-52177EB6E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9093" y="1567699"/>
                <a:ext cx="1646238" cy="1646238"/>
              </a:xfrm>
              <a:custGeom>
                <a:avLst/>
                <a:gdLst>
                  <a:gd name="T0" fmla="*/ 1037 w 1037"/>
                  <a:gd name="T1" fmla="*/ 519 h 1037"/>
                  <a:gd name="T2" fmla="*/ 518 w 1037"/>
                  <a:gd name="T3" fmla="*/ 1037 h 1037"/>
                  <a:gd name="T4" fmla="*/ 0 w 1037"/>
                  <a:gd name="T5" fmla="*/ 519 h 1037"/>
                  <a:gd name="T6" fmla="*/ 518 w 1037"/>
                  <a:gd name="T7" fmla="*/ 0 h 1037"/>
                  <a:gd name="T8" fmla="*/ 1037 w 1037"/>
                  <a:gd name="T9" fmla="*/ 519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7" h="1037">
                    <a:moveTo>
                      <a:pt x="1037" y="519"/>
                    </a:moveTo>
                    <a:lnTo>
                      <a:pt x="518" y="1037"/>
                    </a:lnTo>
                    <a:lnTo>
                      <a:pt x="0" y="519"/>
                    </a:lnTo>
                    <a:lnTo>
                      <a:pt x="518" y="0"/>
                    </a:lnTo>
                    <a:lnTo>
                      <a:pt x="1037" y="519"/>
                    </a:lnTo>
                    <a:close/>
                  </a:path>
                </a:pathLst>
              </a:custGeom>
              <a:solidFill>
                <a:srgbClr val="0064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zh-CN" altLang="en-US" sz="24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" name="Freeform 54">
                <a:extLst>
                  <a:ext uri="{FF2B5EF4-FFF2-40B4-BE49-F238E27FC236}">
                    <a16:creationId xmlns:a16="http://schemas.microsoft.com/office/drawing/2014/main" xmlns="" id="{7100CCB8-E643-48AC-A590-D2F3A6C3B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1418" y="743787"/>
                <a:ext cx="1646238" cy="1646238"/>
              </a:xfrm>
              <a:custGeom>
                <a:avLst/>
                <a:gdLst>
                  <a:gd name="T0" fmla="*/ 1037 w 1037"/>
                  <a:gd name="T1" fmla="*/ 519 h 1037"/>
                  <a:gd name="T2" fmla="*/ 519 w 1037"/>
                  <a:gd name="T3" fmla="*/ 1037 h 1037"/>
                  <a:gd name="T4" fmla="*/ 0 w 1037"/>
                  <a:gd name="T5" fmla="*/ 519 h 1037"/>
                  <a:gd name="T6" fmla="*/ 519 w 1037"/>
                  <a:gd name="T7" fmla="*/ 0 h 1037"/>
                  <a:gd name="T8" fmla="*/ 1037 w 1037"/>
                  <a:gd name="T9" fmla="*/ 519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7" h="1037">
                    <a:moveTo>
                      <a:pt x="1037" y="519"/>
                    </a:moveTo>
                    <a:lnTo>
                      <a:pt x="519" y="1037"/>
                    </a:lnTo>
                    <a:lnTo>
                      <a:pt x="0" y="519"/>
                    </a:lnTo>
                    <a:lnTo>
                      <a:pt x="519" y="0"/>
                    </a:lnTo>
                    <a:lnTo>
                      <a:pt x="1037" y="519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zh-CN" altLang="en-US" sz="24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" name="Freeform 58">
                <a:extLst>
                  <a:ext uri="{FF2B5EF4-FFF2-40B4-BE49-F238E27FC236}">
                    <a16:creationId xmlns:a16="http://schemas.microsoft.com/office/drawing/2014/main" xmlns="" id="{6F725922-1C40-4565-8C67-6F0B6D517D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1418" y="2391612"/>
                <a:ext cx="1646238" cy="1644650"/>
              </a:xfrm>
              <a:custGeom>
                <a:avLst/>
                <a:gdLst>
                  <a:gd name="T0" fmla="*/ 1037 w 1037"/>
                  <a:gd name="T1" fmla="*/ 518 h 1036"/>
                  <a:gd name="T2" fmla="*/ 519 w 1037"/>
                  <a:gd name="T3" fmla="*/ 1036 h 1036"/>
                  <a:gd name="T4" fmla="*/ 0 w 1037"/>
                  <a:gd name="T5" fmla="*/ 518 h 1036"/>
                  <a:gd name="T6" fmla="*/ 519 w 1037"/>
                  <a:gd name="T7" fmla="*/ 0 h 1036"/>
                  <a:gd name="T8" fmla="*/ 1037 w 1037"/>
                  <a:gd name="T9" fmla="*/ 518 h 10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7" h="1036">
                    <a:moveTo>
                      <a:pt x="1037" y="518"/>
                    </a:moveTo>
                    <a:lnTo>
                      <a:pt x="519" y="1036"/>
                    </a:lnTo>
                    <a:lnTo>
                      <a:pt x="0" y="518"/>
                    </a:lnTo>
                    <a:lnTo>
                      <a:pt x="519" y="0"/>
                    </a:lnTo>
                    <a:lnTo>
                      <a:pt x="1037" y="518"/>
                    </a:lnTo>
                    <a:close/>
                  </a:path>
                </a:pathLst>
              </a:custGeom>
              <a:solidFill>
                <a:srgbClr val="0095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zh-CN" altLang="en-US" sz="24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" name="Freeform 73">
                <a:extLst>
                  <a:ext uri="{FF2B5EF4-FFF2-40B4-BE49-F238E27FC236}">
                    <a16:creationId xmlns:a16="http://schemas.microsoft.com/office/drawing/2014/main" xmlns="" id="{09E69AF2-8C8B-4E01-86A5-13C841D50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5656" y="1183524"/>
                <a:ext cx="2413000" cy="2414588"/>
              </a:xfrm>
              <a:custGeom>
                <a:avLst/>
                <a:gdLst>
                  <a:gd name="T0" fmla="*/ 1520 w 1520"/>
                  <a:gd name="T1" fmla="*/ 761 h 1521"/>
                  <a:gd name="T2" fmla="*/ 760 w 1520"/>
                  <a:gd name="T3" fmla="*/ 1521 h 1521"/>
                  <a:gd name="T4" fmla="*/ 0 w 1520"/>
                  <a:gd name="T5" fmla="*/ 761 h 1521"/>
                  <a:gd name="T6" fmla="*/ 760 w 1520"/>
                  <a:gd name="T7" fmla="*/ 0 h 1521"/>
                  <a:gd name="T8" fmla="*/ 1520 w 1520"/>
                  <a:gd name="T9" fmla="*/ 761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521">
                    <a:moveTo>
                      <a:pt x="1520" y="761"/>
                    </a:moveTo>
                    <a:lnTo>
                      <a:pt x="760" y="1521"/>
                    </a:lnTo>
                    <a:lnTo>
                      <a:pt x="0" y="761"/>
                    </a:lnTo>
                    <a:lnTo>
                      <a:pt x="760" y="0"/>
                    </a:lnTo>
                    <a:lnTo>
                      <a:pt x="1520" y="7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zh-CN" altLang="en-US" sz="24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" name="Freeform 74">
                <a:extLst>
                  <a:ext uri="{FF2B5EF4-FFF2-40B4-BE49-F238E27FC236}">
                    <a16:creationId xmlns:a16="http://schemas.microsoft.com/office/drawing/2014/main" xmlns="" id="{F7FBA36E-0343-4A09-BF22-3F8D1D7549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618" y="2472574"/>
                <a:ext cx="1030288" cy="1028700"/>
              </a:xfrm>
              <a:custGeom>
                <a:avLst/>
                <a:gdLst>
                  <a:gd name="T0" fmla="*/ 649 w 649"/>
                  <a:gd name="T1" fmla="*/ 324 h 648"/>
                  <a:gd name="T2" fmla="*/ 325 w 649"/>
                  <a:gd name="T3" fmla="*/ 648 h 648"/>
                  <a:gd name="T4" fmla="*/ 0 w 649"/>
                  <a:gd name="T5" fmla="*/ 324 h 648"/>
                  <a:gd name="T6" fmla="*/ 325 w 649"/>
                  <a:gd name="T7" fmla="*/ 0 h 648"/>
                  <a:gd name="T8" fmla="*/ 649 w 649"/>
                  <a:gd name="T9" fmla="*/ 32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48">
                    <a:moveTo>
                      <a:pt x="649" y="324"/>
                    </a:moveTo>
                    <a:lnTo>
                      <a:pt x="325" y="648"/>
                    </a:lnTo>
                    <a:lnTo>
                      <a:pt x="0" y="324"/>
                    </a:lnTo>
                    <a:lnTo>
                      <a:pt x="325" y="0"/>
                    </a:lnTo>
                    <a:lnTo>
                      <a:pt x="649" y="324"/>
                    </a:lnTo>
                    <a:close/>
                  </a:path>
                </a:pathLst>
              </a:custGeom>
              <a:solidFill>
                <a:srgbClr val="49BA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219170"/>
                <a:endParaRPr lang="zh-CN" altLang="en-US" sz="2400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xmlns="" id="{42148F50-8EB9-4D0B-BCDA-792820FCA5C7}"/>
                </a:ext>
              </a:extLst>
            </p:cNvPr>
            <p:cNvGrpSpPr/>
            <p:nvPr/>
          </p:nvGrpSpPr>
          <p:grpSpPr>
            <a:xfrm>
              <a:off x="2667681" y="2705618"/>
              <a:ext cx="1817055" cy="1121385"/>
              <a:chOff x="3896925" y="821617"/>
              <a:chExt cx="1362791" cy="841039"/>
            </a:xfrm>
          </p:grpSpPr>
          <p:sp>
            <p:nvSpPr>
              <p:cNvPr id="5" name="TextBox 7">
                <a:extLst>
                  <a:ext uri="{FF2B5EF4-FFF2-40B4-BE49-F238E27FC236}">
                    <a16:creationId xmlns:a16="http://schemas.microsoft.com/office/drawing/2014/main" xmlns="" id="{B5344690-EA46-4279-8869-1E0875E05AFA}"/>
                  </a:ext>
                </a:extLst>
              </p:cNvPr>
              <p:cNvSpPr txBox="1"/>
              <p:nvPr/>
            </p:nvSpPr>
            <p:spPr>
              <a:xfrm>
                <a:off x="3896925" y="1278093"/>
                <a:ext cx="1350150" cy="384563"/>
              </a:xfrm>
              <a:prstGeom prst="rect">
                <a:avLst/>
              </a:prstGeom>
              <a:noFill/>
            </p:spPr>
            <p:txBody>
              <a:bodyPr wrap="square" lIns="0" tIns="0" rIns="0" bIns="0" anchor="b" anchorCtr="0">
                <a:normAutofit/>
              </a:bodyPr>
              <a:lstStyle/>
              <a:p>
                <a:pPr algn="ctr" defTabSz="1219170"/>
                <a:r>
                  <a:rPr lang="en-US" altLang="zh-CN" sz="2400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Contents</a:t>
                </a:r>
              </a:p>
            </p:txBody>
          </p: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3909566" y="821617"/>
                <a:ext cx="1350150" cy="692498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 defTabSz="1219170"/>
                <a:r>
                  <a:rPr lang="zh-CN" altLang="en-US" sz="5333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目录</a:t>
                </a: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6017436" y="696832"/>
            <a:ext cx="5870470" cy="965260"/>
            <a:chOff x="6264832" y="1562464"/>
            <a:chExt cx="5870470" cy="965260"/>
          </a:xfrm>
        </p:grpSpPr>
        <p:grpSp>
          <p:nvGrpSpPr>
            <p:cNvPr id="12" name="组合 11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15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16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17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18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19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sp>
            <p:nvSpPr>
              <p:cNvPr id="14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400981" y="1798910"/>
              <a:ext cx="47343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spc="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国内外素质模型对比</a:t>
              </a:r>
              <a:endParaRPr lang="zh-CN" altLang="en-US" sz="24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005244" y="1719173"/>
            <a:ext cx="5980198" cy="965260"/>
            <a:chOff x="6264832" y="1562464"/>
            <a:chExt cx="5980198" cy="965260"/>
          </a:xfrm>
        </p:grpSpPr>
        <p:grpSp>
          <p:nvGrpSpPr>
            <p:cNvPr id="23" name="组合 2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25" name="组合 2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2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2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2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3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3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sp>
            <p:nvSpPr>
              <p:cNvPr id="2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510709" y="1823294"/>
              <a:ext cx="47343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spc="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模型的概念</a:t>
              </a:r>
              <a:endParaRPr lang="zh-CN" altLang="en-US" sz="24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993052" y="2743289"/>
            <a:ext cx="5943622" cy="965260"/>
            <a:chOff x="6264832" y="1562464"/>
            <a:chExt cx="5943622" cy="965260"/>
          </a:xfrm>
        </p:grpSpPr>
        <p:grpSp>
          <p:nvGrpSpPr>
            <p:cNvPr id="33" name="组合 3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35" name="组合 3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3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3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3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4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4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sp>
            <p:nvSpPr>
              <p:cNvPr id="3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474133" y="1872062"/>
              <a:ext cx="47343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spc="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模型的运用</a:t>
              </a:r>
              <a:endParaRPr lang="zh-CN" altLang="en-US" sz="24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054012" y="3701975"/>
            <a:ext cx="5894854" cy="965260"/>
            <a:chOff x="6264832" y="1562464"/>
            <a:chExt cx="5894854" cy="965260"/>
          </a:xfrm>
        </p:grpSpPr>
        <p:grpSp>
          <p:nvGrpSpPr>
            <p:cNvPr id="43" name="组合 4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45" name="组合 4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4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16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4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16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4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16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5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225109"/>
                  <a:ext cx="2413000" cy="2414590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16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5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16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sp>
            <p:nvSpPr>
              <p:cNvPr id="4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04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425365" y="1774526"/>
              <a:ext cx="47343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spc="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心智模型的运用</a:t>
              </a:r>
              <a:endParaRPr lang="zh-CN" altLang="en-US" sz="24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133260" y="4683430"/>
            <a:ext cx="5894854" cy="965259"/>
            <a:chOff x="6264832" y="1562463"/>
            <a:chExt cx="5894854" cy="965259"/>
          </a:xfrm>
        </p:grpSpPr>
        <p:grpSp>
          <p:nvGrpSpPr>
            <p:cNvPr id="53" name="组合 42"/>
            <p:cNvGrpSpPr/>
            <p:nvPr/>
          </p:nvGrpSpPr>
          <p:grpSpPr>
            <a:xfrm>
              <a:off x="6264832" y="1562463"/>
              <a:ext cx="1012267" cy="965259"/>
              <a:chOff x="1385458" y="991717"/>
              <a:chExt cx="4603750" cy="4389966"/>
            </a:xfrm>
          </p:grpSpPr>
          <p:grpSp>
            <p:nvGrpSpPr>
              <p:cNvPr id="55" name="组合 4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0" cy="4389966"/>
                <a:chOff x="1039093" y="743787"/>
                <a:chExt cx="3452813" cy="3292475"/>
              </a:xfrm>
            </p:grpSpPr>
            <p:sp>
              <p:nvSpPr>
                <p:cNvPr id="5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5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5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6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6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sp>
            <p:nvSpPr>
              <p:cNvPr id="5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05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425365" y="1762334"/>
              <a:ext cx="47343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spc="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素质模型的概念及运用</a:t>
              </a:r>
              <a:endParaRPr lang="zh-CN" altLang="en-US" sz="24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20750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>
                  <a:solidFill>
                    <a:srgbClr val="3333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此处嵌入标题</a:t>
              </a:r>
              <a:r>
                <a:rPr lang="en-US" altLang="zh-CN" sz="1100" b="1" spc="300" dirty="0">
                  <a:solidFill>
                    <a:srgbClr val="3333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ADD THE TITLE</a:t>
              </a:r>
              <a:endParaRPr lang="zh-CN" altLang="en-US" sz="1100" b="1" spc="3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48" name="矩形 47">
            <a:extLst>
              <a:ext uri="{FF2B5EF4-FFF2-40B4-BE49-F238E27FC236}">
                <a16:creationId xmlns:a16="http://schemas.microsoft.com/office/drawing/2014/main" xmlns="" id="{85A594EE-D951-4D66-98E7-49F71FE9D99C}"/>
              </a:ext>
            </a:extLst>
          </p:cNvPr>
          <p:cNvSpPr/>
          <p:nvPr/>
        </p:nvSpPr>
        <p:spPr>
          <a:xfrm>
            <a:off x="0" y="6452621"/>
            <a:ext cx="2985114" cy="4053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xmlns="" id="{9375AC99-239E-4DEE-B25F-8D2760580CB2}"/>
              </a:ext>
            </a:extLst>
          </p:cNvPr>
          <p:cNvSpPr/>
          <p:nvPr/>
        </p:nvSpPr>
        <p:spPr>
          <a:xfrm>
            <a:off x="2985114" y="6452621"/>
            <a:ext cx="2985114" cy="405379"/>
          </a:xfrm>
          <a:prstGeom prst="rect">
            <a:avLst/>
          </a:prstGeom>
          <a:solidFill>
            <a:srgbClr val="009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xmlns="" id="{733EB675-5A94-421A-81EA-D8E61104BC16}"/>
              </a:ext>
            </a:extLst>
          </p:cNvPr>
          <p:cNvSpPr/>
          <p:nvPr/>
        </p:nvSpPr>
        <p:spPr>
          <a:xfrm>
            <a:off x="5970228" y="6452618"/>
            <a:ext cx="2985114" cy="405379"/>
          </a:xfrm>
          <a:prstGeom prst="rect">
            <a:avLst/>
          </a:prstGeom>
          <a:solidFill>
            <a:srgbClr val="006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xmlns="" id="{C7F9445C-F2CC-4DFE-A870-D021D859C5B9}"/>
              </a:ext>
            </a:extLst>
          </p:cNvPr>
          <p:cNvSpPr/>
          <p:nvPr/>
        </p:nvSpPr>
        <p:spPr>
          <a:xfrm>
            <a:off x="8955342" y="6452618"/>
            <a:ext cx="3236658" cy="405379"/>
          </a:xfrm>
          <a:prstGeom prst="rect">
            <a:avLst/>
          </a:prstGeom>
          <a:solidFill>
            <a:srgbClr val="49B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18" name="矩形 17"/>
          <p:cNvSpPr/>
          <p:nvPr/>
        </p:nvSpPr>
        <p:spPr>
          <a:xfrm>
            <a:off x="1340104" y="345313"/>
            <a:ext cx="611251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ea typeface="+mn-ea"/>
                <a:cs typeface="Arial" panose="020B0604020202020204" pitchFamily="34" charset="0"/>
              </a:rPr>
              <a:t>国内外素质模型的运用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205486" y="1957197"/>
          <a:ext cx="11315955" cy="3573145"/>
        </p:xfrm>
        <a:graphic>
          <a:graphicData uri="http://schemas.openxmlformats.org/drawingml/2006/table">
            <a:tbl>
              <a:tblPr/>
              <a:tblGrid>
                <a:gridCol w="1044635"/>
                <a:gridCol w="2394381"/>
                <a:gridCol w="2783571"/>
                <a:gridCol w="3008423"/>
                <a:gridCol w="2084945"/>
              </a:tblGrid>
              <a:tr h="7797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标准体系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无素质模型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有素质模型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有精准的，针对不同人群的素质模型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有精准的、针对不同人群的素质模型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评价体系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没有固定的评估标准和工具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以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360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度考核等简单工具为主评估能力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工具以招聘为主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针对不同人群，有针对性的开发、使用不同的测评工具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以评价为手段，诊断业务问题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完善的人才评价中心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胜任的内部测评师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5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盘点系统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没有人才继任计划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对关键高层管理者设计替代计划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HR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主导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对关键岗位的经理人员设计接班人计划，并有针对性的培养接班人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经理人主导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所有员工都会参与到继任系统中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持续开展人才盘点工作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发展体系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培养内容实用，但不系统、培养以课程为主，课程获取途径、风格、内容可能大不相同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培训课程体系化，满足不同能力，不同层级要求的不同学习内容，定制部分课程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紧贴业务需求，把人才培养与业务发展紧密结合，不仅仅是培训，更注重岗位实践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培养目标与公司战略发展一致，考虑长远目标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9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体系整合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通常不纳入人才管理体系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利用领导力模型进行评估和选拔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培养结果与绩效、个人职业发展等因素挂钩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整合人才管理体系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20" name="Text Box 11"/>
          <p:cNvSpPr txBox="1"/>
          <p:nvPr/>
        </p:nvSpPr>
        <p:spPr>
          <a:xfrm>
            <a:off x="2093722" y="932815"/>
            <a:ext cx="3493361" cy="3657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zh-CN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中国企业平均水平</a:t>
            </a:r>
          </a:p>
        </p:txBody>
      </p:sp>
      <p:sp>
        <p:nvSpPr>
          <p:cNvPr id="21" name="Text Box 11"/>
          <p:cNvSpPr txBox="1"/>
          <p:nvPr/>
        </p:nvSpPr>
        <p:spPr>
          <a:xfrm>
            <a:off x="7444486" y="945007"/>
            <a:ext cx="3171937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zh-CN" altLang="en-US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国际标杆企业平均水平</a:t>
            </a:r>
          </a:p>
        </p:txBody>
      </p:sp>
      <p:sp>
        <p:nvSpPr>
          <p:cNvPr id="22" name="Text Box 11"/>
          <p:cNvSpPr txBox="1"/>
          <p:nvPr/>
        </p:nvSpPr>
        <p:spPr>
          <a:xfrm>
            <a:off x="1383412" y="1591437"/>
            <a:ext cx="2333328" cy="3657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zh-CN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非体系化人才培养</a:t>
            </a:r>
          </a:p>
        </p:txBody>
      </p:sp>
      <p:sp>
        <p:nvSpPr>
          <p:cNvPr id="23" name="Text Box 11"/>
          <p:cNvSpPr txBox="1"/>
          <p:nvPr/>
        </p:nvSpPr>
        <p:spPr>
          <a:xfrm>
            <a:off x="3929762" y="1629537"/>
            <a:ext cx="2265128" cy="3657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zh-CN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体系化人才培养</a:t>
            </a:r>
          </a:p>
        </p:txBody>
      </p:sp>
      <p:sp>
        <p:nvSpPr>
          <p:cNvPr id="24" name="Text Box 11"/>
          <p:cNvSpPr txBox="1"/>
          <p:nvPr/>
        </p:nvSpPr>
        <p:spPr>
          <a:xfrm>
            <a:off x="6408167" y="1629537"/>
            <a:ext cx="2333328" cy="3657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zh-CN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聚焦化人才开发</a:t>
            </a:r>
          </a:p>
        </p:txBody>
      </p:sp>
      <p:sp>
        <p:nvSpPr>
          <p:cNvPr id="25" name="Text Box 11"/>
          <p:cNvSpPr txBox="1"/>
          <p:nvPr/>
        </p:nvSpPr>
        <p:spPr>
          <a:xfrm>
            <a:off x="9117077" y="1591437"/>
            <a:ext cx="2333328" cy="3657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zh-CN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1800" b="1" i="0" dirty="0">
                <a:latin typeface="Arial" panose="020B0604020202020204" pitchFamily="34" charset="0"/>
                <a:ea typeface="宋体" panose="02010600030101010101" pitchFamily="2" charset="-122"/>
              </a:rPr>
              <a:t>战略性人才开发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82368" y="1365504"/>
            <a:ext cx="320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55328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此处嵌入标题</a:t>
              </a:r>
              <a:r>
                <a:rPr lang="en-US" altLang="zh-CN" sz="11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ADD THE TITLE</a:t>
              </a:r>
              <a:endParaRPr lang="zh-CN" altLang="en-US" sz="11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1315720" y="333121"/>
            <a:ext cx="611251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ea typeface="+mn-ea"/>
                <a:cs typeface="Arial" panose="020B0604020202020204" pitchFamily="34" charset="0"/>
              </a:rPr>
              <a:t>素质模型概念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AutoShape 5"/>
          <p:cNvSpPr/>
          <p:nvPr/>
        </p:nvSpPr>
        <p:spPr>
          <a:xfrm>
            <a:off x="3630930" y="1542415"/>
            <a:ext cx="4038600" cy="4612640"/>
          </a:xfrm>
          <a:prstGeom prst="triangle">
            <a:avLst>
              <a:gd name="adj" fmla="val 50000"/>
            </a:avLst>
          </a:prstGeom>
          <a:solidFill>
            <a:srgbClr val="BBE0E3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0" rIns="0" anchor="ctr"/>
          <a:lstStyle/>
          <a:p>
            <a:pPr lvl="0" eaLnBrk="1" hangingPunct="1"/>
            <a:endParaRPr lang="zh-CN" altLang="zh-CN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8" name="Group 26"/>
          <p:cNvGrpSpPr/>
          <p:nvPr/>
        </p:nvGrpSpPr>
        <p:grpSpPr>
          <a:xfrm>
            <a:off x="4080193" y="2532063"/>
            <a:ext cx="3124200" cy="3460750"/>
            <a:chOff x="1819" y="1461"/>
            <a:chExt cx="1968" cy="2180"/>
          </a:xfrm>
        </p:grpSpPr>
        <p:sp>
          <p:nvSpPr>
            <p:cNvPr id="29" name="Line 7"/>
            <p:cNvSpPr/>
            <p:nvPr/>
          </p:nvSpPr>
          <p:spPr>
            <a:xfrm>
              <a:off x="2112" y="2448"/>
              <a:ext cx="139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" name="Line 8"/>
            <p:cNvSpPr/>
            <p:nvPr/>
          </p:nvSpPr>
          <p:spPr>
            <a:xfrm>
              <a:off x="1819" y="3168"/>
              <a:ext cx="196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" name="Line 9"/>
            <p:cNvSpPr/>
            <p:nvPr/>
          </p:nvSpPr>
          <p:spPr>
            <a:xfrm>
              <a:off x="2400" y="1728"/>
              <a:ext cx="81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2" name="Text Box 11"/>
            <p:cNvSpPr txBox="1"/>
            <p:nvPr/>
          </p:nvSpPr>
          <p:spPr>
            <a:xfrm>
              <a:off x="2668" y="1461"/>
              <a:ext cx="293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rIns="0">
              <a:spAutoFit/>
            </a:bodyPr>
            <a:lstStyle/>
            <a:p>
              <a:pPr lvl="0" eaLnBrk="1" hangingPunct="1"/>
              <a:r>
                <a:rPr lang="zh-CN" altLang="en-US" sz="1800" b="1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Arial" panose="020B0604020202020204" pitchFamily="34" charset="0"/>
                </a:rPr>
                <a:t>知识</a:t>
              </a:r>
              <a:endParaRPr lang="en-US" altLang="zh-CN" sz="18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endParaRPr>
            </a:p>
          </p:txBody>
        </p:sp>
        <p:sp>
          <p:nvSpPr>
            <p:cNvPr id="33" name="Text Box 12"/>
            <p:cNvSpPr txBox="1"/>
            <p:nvPr/>
          </p:nvSpPr>
          <p:spPr>
            <a:xfrm>
              <a:off x="2468" y="2064"/>
              <a:ext cx="586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rIns="0">
              <a:spAutoFit/>
            </a:bodyPr>
            <a:lstStyle/>
            <a:p>
              <a:pPr lvl="0" eaLnBrk="1" hangingPunct="1"/>
              <a:r>
                <a:rPr lang="zh-CN" altLang="en-US" sz="1800" b="1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Arial" panose="020B0604020202020204" pitchFamily="34" charset="0"/>
                </a:rPr>
                <a:t>基础技能</a:t>
              </a:r>
              <a:endParaRPr lang="en-US" altLang="zh-CN" sz="18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endParaRPr>
            </a:p>
          </p:txBody>
        </p:sp>
        <p:sp>
          <p:nvSpPr>
            <p:cNvPr id="34" name="Text Box 13"/>
            <p:cNvSpPr txBox="1"/>
            <p:nvPr/>
          </p:nvSpPr>
          <p:spPr>
            <a:xfrm>
              <a:off x="2437" y="2688"/>
              <a:ext cx="732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rIns="0">
              <a:spAutoFit/>
            </a:bodyPr>
            <a:lstStyle/>
            <a:p>
              <a:pPr lvl="0" eaLnBrk="1" hangingPunct="1"/>
              <a:r>
                <a:rPr lang="zh-CN" altLang="en-US" sz="1800" b="1" dirty="0">
                  <a:latin typeface="Arial" panose="020B0604020202020204" pitchFamily="34" charset="0"/>
                  <a:ea typeface="宋体" panose="02010600030101010101" pitchFamily="2" charset="-122"/>
                  <a:sym typeface="Arial" panose="020B0604020202020204" pitchFamily="34" charset="0"/>
                </a:rPr>
                <a:t>复杂的能力</a:t>
              </a:r>
              <a:endParaRPr lang="en-US" altLang="zh-CN" sz="1800" b="1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endParaRPr>
            </a:p>
          </p:txBody>
        </p:sp>
        <p:sp>
          <p:nvSpPr>
            <p:cNvPr id="35" name="Text Box 14"/>
            <p:cNvSpPr txBox="1"/>
            <p:nvPr/>
          </p:nvSpPr>
          <p:spPr>
            <a:xfrm>
              <a:off x="2150" y="3408"/>
              <a:ext cx="1318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rIns="0">
              <a:spAutoFit/>
            </a:bodyPr>
            <a:lstStyle/>
            <a:p>
              <a:pPr lvl="0" eaLnBrk="1" hangingPunct="1"/>
              <a:r>
                <a:rPr lang="zh-CN" altLang="en-US" sz="1800" b="1" dirty="0">
                  <a:latin typeface="Arial" panose="020B0604020202020204" pitchFamily="34" charset="0"/>
                  <a:ea typeface="宋体" panose="02010600030101010101" pitchFamily="2" charset="-122"/>
                  <a:sym typeface="Arial" panose="020B0604020202020204" pitchFamily="34" charset="0"/>
                </a:rPr>
                <a:t>性情、价值观、特质</a:t>
              </a:r>
              <a:endParaRPr lang="en-US" altLang="zh-CN" sz="1800" b="1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6" name="Text Box 19"/>
          <p:cNvSpPr txBox="1"/>
          <p:nvPr/>
        </p:nvSpPr>
        <p:spPr>
          <a:xfrm>
            <a:off x="807403" y="1634490"/>
            <a:ext cx="1752600" cy="338138"/>
          </a:xfrm>
          <a:prstGeom prst="rect">
            <a:avLst/>
          </a:prstGeom>
          <a:noFill/>
          <a:ln w="9525">
            <a:noFill/>
          </a:ln>
        </p:spPr>
        <p:txBody>
          <a:bodyPr lIns="0" rIns="0">
            <a:spAutoFit/>
          </a:bodyPr>
          <a:lstStyle/>
          <a:p>
            <a:pPr lvl="0" algn="l" eaLnBrk="1" hangingPunct="1"/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较易发展的</a:t>
            </a:r>
            <a:endParaRPr lang="en-US" altLang="zh-CN" sz="16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37" name="Text Box 19"/>
          <p:cNvSpPr txBox="1"/>
          <p:nvPr/>
        </p:nvSpPr>
        <p:spPr>
          <a:xfrm>
            <a:off x="943293" y="5888990"/>
            <a:ext cx="1752600" cy="339725"/>
          </a:xfrm>
          <a:prstGeom prst="rect">
            <a:avLst/>
          </a:prstGeom>
          <a:noFill/>
          <a:ln w="9525">
            <a:noFill/>
          </a:ln>
        </p:spPr>
        <p:txBody>
          <a:bodyPr lIns="0" rIns="0">
            <a:spAutoFit/>
          </a:bodyPr>
          <a:lstStyle/>
          <a:p>
            <a:pPr lvl="0" algn="l" eaLnBrk="1" hangingPunct="1"/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较难发展的</a:t>
            </a:r>
            <a:endParaRPr lang="en-US" altLang="zh-CN" sz="16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38" name="Text Box 25"/>
          <p:cNvSpPr txBox="1"/>
          <p:nvPr/>
        </p:nvSpPr>
        <p:spPr>
          <a:xfrm>
            <a:off x="6488430" y="2101850"/>
            <a:ext cx="3352800" cy="708025"/>
          </a:xfrm>
          <a:prstGeom prst="rect">
            <a:avLst/>
          </a:prstGeom>
          <a:noFill/>
          <a:ln w="9525">
            <a:noFill/>
          </a:ln>
        </p:spPr>
        <p:txBody>
          <a:bodyPr lIns="0" rIns="0">
            <a:spAutoFit/>
          </a:bodyPr>
          <a:lstStyle/>
          <a:p>
            <a:pPr lvl="0" algn="l" eaLnBrk="1" hangingPunct="1"/>
            <a:r>
              <a:rPr lang="zh-CN" altLang="en-US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基本的技术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专业知识，政策，</a:t>
            </a:r>
            <a:endParaRPr lang="en-US" altLang="zh-CN" sz="16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lvl="0" algn="l" eaLnBrk="1" hangingPunct="1"/>
            <a:r>
              <a:rPr lang="zh-CN" altLang="en-US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营运流程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，职能原则</a:t>
            </a:r>
            <a:endParaRPr lang="en-US" altLang="zh-CN" sz="16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39" name="Text Box 24"/>
          <p:cNvSpPr txBox="1"/>
          <p:nvPr/>
        </p:nvSpPr>
        <p:spPr>
          <a:xfrm>
            <a:off x="6879590" y="3269615"/>
            <a:ext cx="2747963" cy="585788"/>
          </a:xfrm>
          <a:prstGeom prst="rect">
            <a:avLst/>
          </a:prstGeom>
          <a:noFill/>
          <a:ln w="9525">
            <a:noFill/>
          </a:ln>
        </p:spPr>
        <p:txBody>
          <a:bodyPr lIns="0" rIns="0">
            <a:spAutoFit/>
          </a:bodyPr>
          <a:lstStyle/>
          <a:p>
            <a:pPr lvl="0" algn="l" eaLnBrk="1" hangingPunct="1"/>
            <a:r>
              <a:rPr lang="zh-CN" altLang="en-US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演讲技巧，谈判，辅导并发展其他人，规划和组织，授权</a:t>
            </a:r>
            <a:endParaRPr lang="en-US" altLang="zh-CN" sz="16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0" name="Text Box 23"/>
          <p:cNvSpPr txBox="1"/>
          <p:nvPr/>
        </p:nvSpPr>
        <p:spPr>
          <a:xfrm>
            <a:off x="7462838" y="4186873"/>
            <a:ext cx="2579687" cy="830262"/>
          </a:xfrm>
          <a:prstGeom prst="rect">
            <a:avLst/>
          </a:prstGeom>
          <a:noFill/>
          <a:ln w="9525">
            <a:noFill/>
          </a:ln>
        </p:spPr>
        <p:txBody>
          <a:bodyPr lIns="0" rIns="0">
            <a:spAutoFit/>
          </a:bodyPr>
          <a:lstStyle/>
          <a:p>
            <a:pPr lvl="0" algn="l" eaLnBrk="1" hangingPunct="1"/>
            <a:r>
              <a:rPr lang="zh-CN" altLang="en-US" sz="16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策略思考，变革管理，管理复杂业务，激励他人，评估他人的优势和发展机会</a:t>
            </a:r>
            <a:endParaRPr lang="en-US" altLang="zh-CN" sz="1600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1" name="Text Box 22"/>
          <p:cNvSpPr txBox="1"/>
          <p:nvPr/>
        </p:nvSpPr>
        <p:spPr>
          <a:xfrm>
            <a:off x="7817485" y="5309870"/>
            <a:ext cx="2776538" cy="831850"/>
          </a:xfrm>
          <a:prstGeom prst="rect">
            <a:avLst/>
          </a:prstGeom>
          <a:noFill/>
          <a:ln w="9525">
            <a:noFill/>
          </a:ln>
        </p:spPr>
        <p:txBody>
          <a:bodyPr lIns="0" rIns="0">
            <a:spAutoFit/>
          </a:bodyPr>
          <a:lstStyle/>
          <a:p>
            <a:pPr lvl="0" algn="l" eaLnBrk="1" hangingPunct="1"/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  <a:t>人际敏感度，同理心，抗压力，自我认知，可信度、真诚度、谦逊度、创造力</a:t>
            </a:r>
            <a:endParaRPr lang="en-US" altLang="zh-CN" sz="1600" dirty="0">
              <a:latin typeface="Arial" panose="020B0604020202020204" pitchFamily="3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2" name="Line 15"/>
          <p:cNvSpPr/>
          <p:nvPr/>
        </p:nvSpPr>
        <p:spPr>
          <a:xfrm>
            <a:off x="3211830" y="1542415"/>
            <a:ext cx="0" cy="495300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triangle" w="med" len="med"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30" name="矩形 29"/>
          <p:cNvSpPr/>
          <p:nvPr/>
        </p:nvSpPr>
        <p:spPr>
          <a:xfrm>
            <a:off x="1315720" y="333121"/>
            <a:ext cx="611251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ea typeface="+mn-ea"/>
                <a:cs typeface="Arial" panose="020B0604020202020204" pitchFamily="34" charset="0"/>
              </a:rPr>
              <a:t>模型的运用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81000" y="23622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lvl="0" indent="0">
              <a:buNone/>
            </a:pPr>
            <a:endParaRPr lang="zh-CN" altLang="en-US" dirty="0">
              <a:latin typeface="华文行楷" pitchFamily="2" charset="-122"/>
              <a:ea typeface="华文行楷" pitchFamily="2" charset="-122"/>
            </a:endParaRPr>
          </a:p>
          <a:p>
            <a:pPr lvl="0"/>
            <a:endParaRPr lang="zh-CN" altLang="en-US" dirty="0">
              <a:latin typeface="华文行楷" pitchFamily="2" charset="-122"/>
              <a:ea typeface="华文行楷" pitchFamily="2" charset="-122"/>
            </a:endParaRPr>
          </a:p>
          <a:p>
            <a:pPr marL="0" lvl="0" indent="0">
              <a:buNone/>
            </a:pPr>
            <a:endParaRPr lang="zh-CN" altLang="en-US">
              <a:latin typeface="华文行楷" pitchFamily="2" charset="-122"/>
              <a:ea typeface="华文行楷" pitchFamily="2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1472057" y="1455166"/>
            <a:ext cx="3175" cy="450977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1460246" y="5964936"/>
            <a:ext cx="5541010" cy="190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1537335" y="2073910"/>
            <a:ext cx="5625465" cy="303149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1524000" y="2514600"/>
            <a:ext cx="5562600" cy="1524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700528" y="1406652"/>
            <a:ext cx="2207895" cy="45339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rot="16200000" flipH="1">
            <a:off x="1524381" y="2548509"/>
            <a:ext cx="4969764" cy="193014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文本框 10"/>
          <p:cNvSpPr txBox="1"/>
          <p:nvPr/>
        </p:nvSpPr>
        <p:spPr>
          <a:xfrm>
            <a:off x="968375" y="897509"/>
            <a:ext cx="11087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</a:rPr>
              <a:t>high</a:t>
            </a:r>
          </a:p>
        </p:txBody>
      </p:sp>
      <p:sp>
        <p:nvSpPr>
          <p:cNvPr id="22" name="文本框 11"/>
          <p:cNvSpPr txBox="1"/>
          <p:nvPr/>
        </p:nvSpPr>
        <p:spPr>
          <a:xfrm>
            <a:off x="780415" y="5327650"/>
            <a:ext cx="8394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low</a:t>
            </a:r>
          </a:p>
        </p:txBody>
      </p:sp>
      <p:sp>
        <p:nvSpPr>
          <p:cNvPr id="23" name="文本框 12"/>
          <p:cNvSpPr txBox="1"/>
          <p:nvPr/>
        </p:nvSpPr>
        <p:spPr>
          <a:xfrm>
            <a:off x="7086600" y="5333365"/>
            <a:ext cx="874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high </a:t>
            </a:r>
          </a:p>
        </p:txBody>
      </p:sp>
      <p:sp>
        <p:nvSpPr>
          <p:cNvPr id="24" name="文本框 13"/>
          <p:cNvSpPr txBox="1"/>
          <p:nvPr/>
        </p:nvSpPr>
        <p:spPr>
          <a:xfrm>
            <a:off x="2076450" y="1802130"/>
            <a:ext cx="11817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Anxiety</a:t>
            </a:r>
          </a:p>
        </p:txBody>
      </p:sp>
      <p:sp>
        <p:nvSpPr>
          <p:cNvPr id="25" name="文本框 14"/>
          <p:cNvSpPr txBox="1"/>
          <p:nvPr/>
        </p:nvSpPr>
        <p:spPr>
          <a:xfrm>
            <a:off x="2665730" y="2362200"/>
            <a:ext cx="8743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焦虑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文本框 15"/>
          <p:cNvSpPr txBox="1"/>
          <p:nvPr/>
        </p:nvSpPr>
        <p:spPr>
          <a:xfrm>
            <a:off x="3476625" y="1802130"/>
            <a:ext cx="11366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Arousal</a:t>
            </a:r>
          </a:p>
        </p:txBody>
      </p:sp>
      <p:sp>
        <p:nvSpPr>
          <p:cNvPr id="27" name="文本框 16"/>
          <p:cNvSpPr txBox="1"/>
          <p:nvPr/>
        </p:nvSpPr>
        <p:spPr>
          <a:xfrm>
            <a:off x="3667633" y="1949577"/>
            <a:ext cx="723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 err="1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唤起</a:t>
            </a:r>
            <a:endParaRPr lang="en-US" sz="2000" dirty="0">
              <a:solidFill>
                <a:srgbClr val="00647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8" name="文本框 17"/>
          <p:cNvSpPr txBox="1"/>
          <p:nvPr/>
        </p:nvSpPr>
        <p:spPr>
          <a:xfrm>
            <a:off x="5103495" y="1705610"/>
            <a:ext cx="10020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FLOW </a:t>
            </a:r>
          </a:p>
        </p:txBody>
      </p:sp>
      <p:sp>
        <p:nvSpPr>
          <p:cNvPr id="29" name="文本框 18"/>
          <p:cNvSpPr txBox="1"/>
          <p:nvPr/>
        </p:nvSpPr>
        <p:spPr>
          <a:xfrm>
            <a:off x="4831715" y="2362200"/>
            <a:ext cx="10020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心流</a:t>
            </a:r>
          </a:p>
        </p:txBody>
      </p:sp>
      <p:sp>
        <p:nvSpPr>
          <p:cNvPr id="31" name="文本框 19"/>
          <p:cNvSpPr txBox="1"/>
          <p:nvPr/>
        </p:nvSpPr>
        <p:spPr>
          <a:xfrm>
            <a:off x="5293995" y="3096260"/>
            <a:ext cx="11912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</a:rPr>
              <a:t>Control</a:t>
            </a:r>
          </a:p>
        </p:txBody>
      </p:sp>
      <p:sp>
        <p:nvSpPr>
          <p:cNvPr id="32" name="文本框 20"/>
          <p:cNvSpPr txBox="1"/>
          <p:nvPr/>
        </p:nvSpPr>
        <p:spPr>
          <a:xfrm>
            <a:off x="5440045" y="3505200"/>
            <a:ext cx="723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</a:rPr>
              <a:t>掌控</a:t>
            </a:r>
          </a:p>
        </p:txBody>
      </p:sp>
      <p:sp>
        <p:nvSpPr>
          <p:cNvPr id="33" name="文本框 21"/>
          <p:cNvSpPr txBox="1"/>
          <p:nvPr/>
        </p:nvSpPr>
        <p:spPr>
          <a:xfrm>
            <a:off x="4542155" y="4441825"/>
            <a:ext cx="15633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Relaxation</a:t>
            </a:r>
          </a:p>
        </p:txBody>
      </p:sp>
      <p:sp>
        <p:nvSpPr>
          <p:cNvPr id="34" name="文本框 22"/>
          <p:cNvSpPr txBox="1"/>
          <p:nvPr/>
        </p:nvSpPr>
        <p:spPr>
          <a:xfrm>
            <a:off x="4971415" y="4913376"/>
            <a:ext cx="723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 err="1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放松</a:t>
            </a:r>
            <a:endParaRPr lang="en-US" sz="2000" dirty="0">
              <a:solidFill>
                <a:srgbClr val="00647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5" name="文本框 23"/>
          <p:cNvSpPr txBox="1"/>
          <p:nvPr/>
        </p:nvSpPr>
        <p:spPr>
          <a:xfrm>
            <a:off x="3238627" y="4673473"/>
            <a:ext cx="14243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Boredom</a:t>
            </a:r>
          </a:p>
        </p:txBody>
      </p:sp>
      <p:sp>
        <p:nvSpPr>
          <p:cNvPr id="36" name="文本框 24"/>
          <p:cNvSpPr txBox="1"/>
          <p:nvPr/>
        </p:nvSpPr>
        <p:spPr>
          <a:xfrm>
            <a:off x="3454781" y="5254752"/>
            <a:ext cx="812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 err="1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无聊</a:t>
            </a:r>
            <a:endParaRPr lang="en-US" sz="2000" dirty="0">
              <a:solidFill>
                <a:srgbClr val="00647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7" name="文本框 25"/>
          <p:cNvSpPr txBox="1"/>
          <p:nvPr/>
        </p:nvSpPr>
        <p:spPr>
          <a:xfrm>
            <a:off x="1833880" y="4368800"/>
            <a:ext cx="14243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</a:rPr>
              <a:t>Apathy</a:t>
            </a:r>
            <a:endParaRPr lang="en-US" altLang="zh-CN" sz="2000" dirty="0">
              <a:solidFill>
                <a:srgbClr val="00647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文本框 26"/>
          <p:cNvSpPr txBox="1"/>
          <p:nvPr/>
        </p:nvSpPr>
        <p:spPr>
          <a:xfrm>
            <a:off x="1833880" y="4876800"/>
            <a:ext cx="14243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 err="1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无感</a:t>
            </a:r>
            <a:endParaRPr lang="en-US" sz="2000" dirty="0">
              <a:solidFill>
                <a:srgbClr val="00647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9" name="文本框 27"/>
          <p:cNvSpPr txBox="1"/>
          <p:nvPr/>
        </p:nvSpPr>
        <p:spPr>
          <a:xfrm>
            <a:off x="1520825" y="2749550"/>
            <a:ext cx="14243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</a:rPr>
              <a:t>Worry</a:t>
            </a:r>
          </a:p>
        </p:txBody>
      </p:sp>
      <p:sp>
        <p:nvSpPr>
          <p:cNvPr id="40" name="文本框 28"/>
          <p:cNvSpPr txBox="1"/>
          <p:nvPr/>
        </p:nvSpPr>
        <p:spPr>
          <a:xfrm>
            <a:off x="1619885" y="3117850"/>
            <a:ext cx="14243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</a:t>
            </a:r>
            <a:r>
              <a:rPr lang="en-US" sz="2000" dirty="0" err="1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担忧</a:t>
            </a:r>
            <a:endParaRPr lang="en-US" sz="2000" dirty="0">
              <a:solidFill>
                <a:srgbClr val="00647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" name="文本框 29"/>
          <p:cNvSpPr txBox="1"/>
          <p:nvPr/>
        </p:nvSpPr>
        <p:spPr>
          <a:xfrm>
            <a:off x="829945" y="2073910"/>
            <a:ext cx="46545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挑战水平</a:t>
            </a:r>
          </a:p>
        </p:txBody>
      </p:sp>
      <p:sp>
        <p:nvSpPr>
          <p:cNvPr id="42" name="文本框 31"/>
          <p:cNvSpPr txBox="1"/>
          <p:nvPr/>
        </p:nvSpPr>
        <p:spPr>
          <a:xfrm>
            <a:off x="2589911" y="5977128"/>
            <a:ext cx="30372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</a:t>
            </a:r>
            <a:r>
              <a:rPr lang="en-US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Skill   Level</a:t>
            </a:r>
          </a:p>
          <a:p>
            <a:pPr lvl="0" algn="l"/>
            <a:r>
              <a:rPr lang="en-US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en-US" sz="2000" dirty="0" err="1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技巧水平</a:t>
            </a:r>
            <a:endParaRPr lang="en-US" sz="2000" dirty="0">
              <a:solidFill>
                <a:srgbClr val="00647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3" name="文本框 15"/>
          <p:cNvSpPr txBox="1"/>
          <p:nvPr/>
        </p:nvSpPr>
        <p:spPr>
          <a:xfrm>
            <a:off x="3543681" y="1418082"/>
            <a:ext cx="11366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Arousal</a:t>
            </a:r>
          </a:p>
        </p:txBody>
      </p:sp>
      <p:sp>
        <p:nvSpPr>
          <p:cNvPr id="44" name="文本框 13"/>
          <p:cNvSpPr txBox="1"/>
          <p:nvPr/>
        </p:nvSpPr>
        <p:spPr>
          <a:xfrm>
            <a:off x="2228850" y="1954530"/>
            <a:ext cx="11817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Anxiety</a:t>
            </a:r>
          </a:p>
        </p:txBody>
      </p:sp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14" name="矩形 13"/>
          <p:cNvSpPr/>
          <p:nvPr/>
        </p:nvSpPr>
        <p:spPr>
          <a:xfrm>
            <a:off x="1218184" y="390144"/>
            <a:ext cx="611251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文本框 1"/>
          <p:cNvSpPr txBox="1"/>
          <p:nvPr/>
        </p:nvSpPr>
        <p:spPr>
          <a:xfrm>
            <a:off x="1624965" y="440690"/>
            <a:ext cx="31451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心智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模型概念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矩形 83971"/>
          <p:cNvSpPr/>
          <p:nvPr/>
        </p:nvSpPr>
        <p:spPr>
          <a:xfrm rot="3419336">
            <a:off x="1735138" y="1641158"/>
            <a:ext cx="1241425" cy="1200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576869"/>
              </a:gs>
            </a:gsLst>
            <a:lin ang="5400000" scaled="1"/>
            <a:tileRect/>
          </a:gra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endParaRPr lang="zh-CN" sz="1600" b="1" dirty="0">
              <a:solidFill>
                <a:schemeClr val="bg1"/>
              </a:solidFill>
              <a:latin typeface="Verdana" panose="020B0604030504040204" pitchFamily="34" charset="0"/>
              <a:ea typeface="华文细黑" pitchFamily="2" charset="-122"/>
            </a:endParaRPr>
          </a:p>
        </p:txBody>
      </p:sp>
      <p:sp>
        <p:nvSpPr>
          <p:cNvPr id="36" name="文本框 2"/>
          <p:cNvSpPr txBox="1"/>
          <p:nvPr/>
        </p:nvSpPr>
        <p:spPr>
          <a:xfrm>
            <a:off x="1980565" y="2023110"/>
            <a:ext cx="9017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三观</a:t>
            </a:r>
          </a:p>
        </p:txBody>
      </p:sp>
      <p:sp>
        <p:nvSpPr>
          <p:cNvPr id="37" name="矩形 83971"/>
          <p:cNvSpPr/>
          <p:nvPr/>
        </p:nvSpPr>
        <p:spPr>
          <a:xfrm rot="3419336">
            <a:off x="3963988" y="1606868"/>
            <a:ext cx="1241425" cy="1200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576869"/>
              </a:gs>
            </a:gsLst>
            <a:lin ang="5400000" scaled="1"/>
            <a:tileRect/>
          </a:gra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endParaRPr lang="zh-CN" sz="1600" b="1" dirty="0">
              <a:solidFill>
                <a:schemeClr val="bg1"/>
              </a:solidFill>
              <a:latin typeface="Verdana" panose="020B0604030504040204" pitchFamily="34" charset="0"/>
              <a:ea typeface="华文细黑" pitchFamily="2" charset="-122"/>
            </a:endParaRPr>
          </a:p>
        </p:txBody>
      </p:sp>
      <p:sp>
        <p:nvSpPr>
          <p:cNvPr id="38" name="文本框 5"/>
          <p:cNvSpPr txBox="1"/>
          <p:nvPr/>
        </p:nvSpPr>
        <p:spPr>
          <a:xfrm>
            <a:off x="4145915" y="2057400"/>
            <a:ext cx="10534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意志力</a:t>
            </a:r>
          </a:p>
        </p:txBody>
      </p:sp>
      <p:sp>
        <p:nvSpPr>
          <p:cNvPr id="39" name="矩形 83971"/>
          <p:cNvSpPr/>
          <p:nvPr/>
        </p:nvSpPr>
        <p:spPr>
          <a:xfrm rot="3419336">
            <a:off x="1908493" y="3852228"/>
            <a:ext cx="1241425" cy="1200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576869"/>
              </a:gs>
            </a:gsLst>
            <a:lin ang="5400000" scaled="1"/>
            <a:tileRect/>
          </a:gra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endParaRPr lang="zh-CN" sz="1600" b="1" dirty="0">
              <a:solidFill>
                <a:schemeClr val="bg1"/>
              </a:solidFill>
              <a:latin typeface="Verdana" panose="020B0604030504040204" pitchFamily="34" charset="0"/>
              <a:ea typeface="华文细黑" pitchFamily="2" charset="-122"/>
            </a:endParaRPr>
          </a:p>
        </p:txBody>
      </p:sp>
      <p:sp>
        <p:nvSpPr>
          <p:cNvPr id="40" name="文本框 7"/>
          <p:cNvSpPr txBox="1"/>
          <p:nvPr/>
        </p:nvSpPr>
        <p:spPr>
          <a:xfrm>
            <a:off x="1980565" y="4198620"/>
            <a:ext cx="12376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积极主动</a:t>
            </a:r>
          </a:p>
        </p:txBody>
      </p:sp>
      <p:sp>
        <p:nvSpPr>
          <p:cNvPr id="41" name="矩形 83971"/>
          <p:cNvSpPr/>
          <p:nvPr/>
        </p:nvSpPr>
        <p:spPr>
          <a:xfrm rot="3419336">
            <a:off x="4101148" y="3852228"/>
            <a:ext cx="1241425" cy="1200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576869"/>
              </a:gs>
            </a:gsLst>
            <a:lin ang="5400000" scaled="1"/>
            <a:tileRect/>
          </a:gra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endParaRPr lang="zh-CN" sz="1600" b="1" dirty="0">
              <a:solidFill>
                <a:schemeClr val="bg1"/>
              </a:solidFill>
              <a:latin typeface="Verdana" panose="020B0604030504040204" pitchFamily="34" charset="0"/>
              <a:ea typeface="华文细黑" pitchFamily="2" charset="-122"/>
            </a:endParaRPr>
          </a:p>
        </p:txBody>
      </p:sp>
      <p:sp>
        <p:nvSpPr>
          <p:cNvPr id="42" name="矩形 83971"/>
          <p:cNvSpPr/>
          <p:nvPr/>
        </p:nvSpPr>
        <p:spPr>
          <a:xfrm rot="3419336">
            <a:off x="6192838" y="1606868"/>
            <a:ext cx="1241425" cy="1200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576869"/>
              </a:gs>
            </a:gsLst>
            <a:lin ang="5400000" scaled="1"/>
            <a:tileRect/>
          </a:gra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endParaRPr lang="zh-CN" sz="1600" b="1" dirty="0">
              <a:solidFill>
                <a:schemeClr val="bg1"/>
              </a:solidFill>
              <a:latin typeface="Verdana" panose="020B0604030504040204" pitchFamily="34" charset="0"/>
              <a:ea typeface="华文细黑" pitchFamily="2" charset="-122"/>
            </a:endParaRPr>
          </a:p>
        </p:txBody>
      </p:sp>
      <p:sp>
        <p:nvSpPr>
          <p:cNvPr id="43" name="文本框 13"/>
          <p:cNvSpPr txBox="1"/>
          <p:nvPr/>
        </p:nvSpPr>
        <p:spPr>
          <a:xfrm>
            <a:off x="6250940" y="2022475"/>
            <a:ext cx="12172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情绪管理</a:t>
            </a:r>
          </a:p>
        </p:txBody>
      </p:sp>
      <p:sp>
        <p:nvSpPr>
          <p:cNvPr id="44" name="文本框 14"/>
          <p:cNvSpPr txBox="1"/>
          <p:nvPr/>
        </p:nvSpPr>
        <p:spPr>
          <a:xfrm>
            <a:off x="4208780" y="4267835"/>
            <a:ext cx="12172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试错</a:t>
            </a:r>
          </a:p>
        </p:txBody>
      </p:sp>
      <p:sp>
        <p:nvSpPr>
          <p:cNvPr id="45" name="矩形 83971"/>
          <p:cNvSpPr/>
          <p:nvPr/>
        </p:nvSpPr>
        <p:spPr>
          <a:xfrm rot="3419336">
            <a:off x="8256588" y="1606868"/>
            <a:ext cx="1241425" cy="1200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576869"/>
              </a:gs>
            </a:gsLst>
            <a:lin ang="5400000" scaled="1"/>
            <a:tileRect/>
          </a:gra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endParaRPr lang="zh-CN" sz="1600" b="1" dirty="0">
              <a:solidFill>
                <a:schemeClr val="bg1"/>
              </a:solidFill>
              <a:latin typeface="Verdana" panose="020B0604030504040204" pitchFamily="34" charset="0"/>
              <a:ea typeface="华文细黑" pitchFamily="2" charset="-122"/>
            </a:endParaRPr>
          </a:p>
        </p:txBody>
      </p:sp>
      <p:sp>
        <p:nvSpPr>
          <p:cNvPr id="46" name="文本框 17"/>
          <p:cNvSpPr txBox="1"/>
          <p:nvPr/>
        </p:nvSpPr>
        <p:spPr>
          <a:xfrm>
            <a:off x="8352155" y="2108200"/>
            <a:ext cx="12172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同理心</a:t>
            </a:r>
          </a:p>
        </p:txBody>
      </p:sp>
      <p:sp>
        <p:nvSpPr>
          <p:cNvPr id="47" name="矩形 83971"/>
          <p:cNvSpPr/>
          <p:nvPr/>
        </p:nvSpPr>
        <p:spPr>
          <a:xfrm rot="3419336">
            <a:off x="6192838" y="3924618"/>
            <a:ext cx="1241425" cy="1200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576869"/>
              </a:gs>
            </a:gsLst>
            <a:lin ang="5400000" scaled="1"/>
            <a:tileRect/>
          </a:gra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endParaRPr lang="zh-CN" sz="1600" b="1" dirty="0">
              <a:solidFill>
                <a:schemeClr val="bg1"/>
              </a:solidFill>
              <a:latin typeface="Verdana" panose="020B0604030504040204" pitchFamily="34" charset="0"/>
              <a:ea typeface="华文细黑" pitchFamily="2" charset="-122"/>
            </a:endParaRPr>
          </a:p>
        </p:txBody>
      </p:sp>
      <p:sp>
        <p:nvSpPr>
          <p:cNvPr id="48" name="文本框 9"/>
          <p:cNvSpPr txBox="1"/>
          <p:nvPr/>
        </p:nvSpPr>
        <p:spPr>
          <a:xfrm>
            <a:off x="6369685" y="4268470"/>
            <a:ext cx="10985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人际敏感度</a:t>
            </a:r>
          </a:p>
        </p:txBody>
      </p:sp>
      <p:sp>
        <p:nvSpPr>
          <p:cNvPr id="49" name="文本框 15"/>
          <p:cNvSpPr txBox="1"/>
          <p:nvPr/>
        </p:nvSpPr>
        <p:spPr>
          <a:xfrm>
            <a:off x="2091817" y="5564632"/>
            <a:ext cx="62287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 dirty="0">
                <a:solidFill>
                  <a:srgbClr val="00647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一个人如果跳不出心智模式，其行为就像爱因斯坦说的“永远在做同一件事，却一直希望不同的结果，这是精神错乱。”</a:t>
            </a:r>
          </a:p>
        </p:txBody>
      </p:sp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1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33" name="椭圆 32"/>
          <p:cNvSpPr/>
          <p:nvPr/>
        </p:nvSpPr>
        <p:spPr>
          <a:xfrm rot="3480929">
            <a:off x="2639948" y="378841"/>
            <a:ext cx="2701290" cy="648462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100"/>
          </a:p>
        </p:txBody>
      </p:sp>
      <p:sp>
        <p:nvSpPr>
          <p:cNvPr id="38" name="文本框 24"/>
          <p:cNvSpPr txBox="1"/>
          <p:nvPr/>
        </p:nvSpPr>
        <p:spPr>
          <a:xfrm>
            <a:off x="3286858" y="3081704"/>
            <a:ext cx="200660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x-none" sz="100">
                <a:latin typeface="Verdana" panose="020B0604030504040204" pitchFamily="34" charset="0"/>
              </a:rPr>
              <a:t>....</a:t>
            </a:r>
            <a:endParaRPr lang="nl-NL" altLang="zh-CN" sz="1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1" name="文本框 25"/>
          <p:cNvSpPr txBox="1"/>
          <p:nvPr/>
        </p:nvSpPr>
        <p:spPr>
          <a:xfrm>
            <a:off x="5070231" y="2085243"/>
            <a:ext cx="200660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x-none" sz="100">
                <a:latin typeface="Verdana" panose="020B0604030504040204" pitchFamily="34" charset="0"/>
              </a:rPr>
              <a:t>....</a:t>
            </a:r>
            <a:endParaRPr lang="nl-NL" altLang="zh-CN" sz="1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2" name="文本框 33"/>
          <p:cNvSpPr txBox="1"/>
          <p:nvPr/>
        </p:nvSpPr>
        <p:spPr>
          <a:xfrm>
            <a:off x="2208335" y="3946281"/>
            <a:ext cx="200660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x-none" sz="100">
                <a:solidFill>
                  <a:schemeClr val="bg1"/>
                </a:solidFill>
                <a:latin typeface="Verdana" panose="020B0604030504040204" pitchFamily="34" charset="0"/>
              </a:rPr>
              <a:t>....</a:t>
            </a:r>
            <a:endParaRPr lang="nl-NL" altLang="zh-CN" sz="100">
              <a:solidFill>
                <a:schemeClr val="bg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3" name="文本框 34"/>
          <p:cNvSpPr txBox="1"/>
          <p:nvPr/>
        </p:nvSpPr>
        <p:spPr>
          <a:xfrm>
            <a:off x="3413858" y="3208704"/>
            <a:ext cx="200660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x-none" sz="100">
                <a:latin typeface="Verdana" panose="020B0604030504040204" pitchFamily="34" charset="0"/>
              </a:rPr>
              <a:t>....</a:t>
            </a:r>
            <a:endParaRPr lang="nl-NL" altLang="zh-CN" sz="1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4" name="文本框 35"/>
          <p:cNvSpPr txBox="1"/>
          <p:nvPr/>
        </p:nvSpPr>
        <p:spPr>
          <a:xfrm>
            <a:off x="5197231" y="2212243"/>
            <a:ext cx="200660" cy="1066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x-none" sz="100">
                <a:latin typeface="Verdana" panose="020B0604030504040204" pitchFamily="34" charset="0"/>
              </a:rPr>
              <a:t>....</a:t>
            </a:r>
            <a:endParaRPr lang="nl-NL" altLang="zh-CN" sz="1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5" name="文本框 41"/>
          <p:cNvSpPr txBox="1"/>
          <p:nvPr/>
        </p:nvSpPr>
        <p:spPr>
          <a:xfrm>
            <a:off x="2910254" y="5489331"/>
            <a:ext cx="1995854" cy="1219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3355" indent="-173355" algn="l">
              <a:buClr>
                <a:schemeClr val="bg1"/>
              </a:buClr>
              <a:buChar char="•"/>
            </a:pPr>
            <a:r>
              <a:rPr lang="en-US" altLang="x-none" sz="100">
                <a:solidFill>
                  <a:srgbClr val="000000"/>
                </a:solidFill>
                <a:latin typeface="Verdana" panose="020B0604030504040204" pitchFamily="34" charset="0"/>
              </a:rPr>
              <a:t>....</a:t>
            </a:r>
          </a:p>
          <a:p>
            <a:pPr marL="173355" indent="-173355" algn="l">
              <a:buClr>
                <a:schemeClr val="bg1"/>
              </a:buClr>
              <a:buChar char="•"/>
            </a:pPr>
            <a:r>
              <a:rPr lang="en-US" altLang="x-none" sz="100">
                <a:solidFill>
                  <a:srgbClr val="000000"/>
                </a:solidFill>
                <a:latin typeface="Verdana" panose="020B0604030504040204" pitchFamily="34" charset="0"/>
              </a:rPr>
              <a:t>.....</a:t>
            </a:r>
          </a:p>
        </p:txBody>
      </p:sp>
      <p:sp>
        <p:nvSpPr>
          <p:cNvPr id="46" name="文本框 47"/>
          <p:cNvSpPr txBox="1"/>
          <p:nvPr/>
        </p:nvSpPr>
        <p:spPr>
          <a:xfrm>
            <a:off x="3508248" y="3287776"/>
            <a:ext cx="9823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观察别人情绪</a:t>
            </a:r>
          </a:p>
        </p:txBody>
      </p:sp>
      <p:sp>
        <p:nvSpPr>
          <p:cNvPr id="47" name="文本框 51"/>
          <p:cNvSpPr txBox="1"/>
          <p:nvPr/>
        </p:nvSpPr>
        <p:spPr>
          <a:xfrm rot="20460000">
            <a:off x="1318895" y="4505960"/>
            <a:ext cx="13925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别人说话出发点</a:t>
            </a:r>
          </a:p>
        </p:txBody>
      </p:sp>
      <p:sp>
        <p:nvSpPr>
          <p:cNvPr id="48" name="文本框 52"/>
          <p:cNvSpPr txBox="1"/>
          <p:nvPr/>
        </p:nvSpPr>
        <p:spPr>
          <a:xfrm>
            <a:off x="4657090" y="2134235"/>
            <a:ext cx="19316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倾听别人说话进行复述</a:t>
            </a:r>
          </a:p>
        </p:txBody>
      </p:sp>
      <p:sp>
        <p:nvSpPr>
          <p:cNvPr id="49" name="椭圆 48"/>
          <p:cNvSpPr/>
          <p:nvPr/>
        </p:nvSpPr>
        <p:spPr>
          <a:xfrm rot="3480929">
            <a:off x="2222116" y="2239896"/>
            <a:ext cx="1550155" cy="4106425"/>
          </a:xfrm>
          <a:prstGeom prst="ellipse">
            <a:avLst/>
          </a:prstGeom>
          <a:solidFill>
            <a:schemeClr val="accent1"/>
          </a:solidFill>
          <a:ln w="6350">
            <a:noFill/>
          </a:ln>
          <a:effectLst>
            <a:outerShdw dist="17961" dir="2699999" algn="ctr" rotWithShape="0">
              <a:srgbClr val="808080"/>
            </a:outerShdw>
          </a:effectLst>
        </p:spPr>
        <p:txBody>
          <a:bodyPr/>
          <a:lstStyle/>
          <a:p>
            <a:endParaRPr lang="zh-CN" altLang="en-US" sz="100"/>
          </a:p>
        </p:txBody>
      </p:sp>
      <p:sp>
        <p:nvSpPr>
          <p:cNvPr id="50" name="椭圆 49"/>
          <p:cNvSpPr/>
          <p:nvPr/>
        </p:nvSpPr>
        <p:spPr>
          <a:xfrm rot="13846315">
            <a:off x="1775726" y="3675789"/>
            <a:ext cx="837472" cy="215916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  <a:effectLst>
            <a:outerShdw dist="17961" dir="2699999" algn="ctr" rotWithShape="0">
              <a:srgbClr val="808080"/>
            </a:outerShdw>
          </a:effectLst>
        </p:spPr>
        <p:txBody>
          <a:bodyPr rot="10800000" vert="eaVert" lIns="16615" tIns="16615" rIns="16615" bIns="16615" anchor="ctr"/>
          <a:lstStyle/>
          <a:p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别人说话出发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文本框 47"/>
          <p:cNvSpPr txBox="1"/>
          <p:nvPr/>
        </p:nvSpPr>
        <p:spPr>
          <a:xfrm>
            <a:off x="3276600" y="3434080"/>
            <a:ext cx="9823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观察别人情绪</a:t>
            </a:r>
          </a:p>
        </p:txBody>
      </p:sp>
      <p:sp>
        <p:nvSpPr>
          <p:cNvPr id="53" name="下箭头 52"/>
          <p:cNvSpPr/>
          <p:nvPr/>
        </p:nvSpPr>
        <p:spPr>
          <a:xfrm>
            <a:off x="8685403" y="1677035"/>
            <a:ext cx="142240" cy="35820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文本框 57"/>
          <p:cNvSpPr txBox="1"/>
          <p:nvPr/>
        </p:nvSpPr>
        <p:spPr>
          <a:xfrm>
            <a:off x="8257540" y="5440807"/>
            <a:ext cx="11442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倾  听    </a:t>
            </a:r>
          </a:p>
        </p:txBody>
      </p:sp>
      <p:sp>
        <p:nvSpPr>
          <p:cNvPr id="55" name="文本框 57"/>
          <p:cNvSpPr txBox="1"/>
          <p:nvPr/>
        </p:nvSpPr>
        <p:spPr>
          <a:xfrm>
            <a:off x="7282180" y="5611495"/>
            <a:ext cx="11442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倾  听    </a:t>
            </a:r>
          </a:p>
        </p:txBody>
      </p:sp>
      <p:sp>
        <p:nvSpPr>
          <p:cNvPr id="56" name="文本框 57"/>
          <p:cNvSpPr txBox="1"/>
          <p:nvPr/>
        </p:nvSpPr>
        <p:spPr>
          <a:xfrm>
            <a:off x="8092948" y="1057783"/>
            <a:ext cx="11442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57" name="矩形 56"/>
          <p:cNvSpPr/>
          <p:nvPr/>
        </p:nvSpPr>
        <p:spPr>
          <a:xfrm>
            <a:off x="8104433" y="1122926"/>
            <a:ext cx="1176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有效沟通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04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spc="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素质模型的概念</a:t>
              </a:r>
              <a:endParaRPr lang="zh-CN" altLang="en-US" sz="24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129" y="1121664"/>
            <a:ext cx="9466900" cy="510844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1"/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6635" y="181125"/>
            <a:ext cx="5797318" cy="965260"/>
            <a:chOff x="6264832" y="1562464"/>
            <a:chExt cx="5797318" cy="965260"/>
          </a:xfrm>
        </p:grpSpPr>
        <p:grpSp>
          <p:nvGrpSpPr>
            <p:cNvPr id="3" name="组合 2"/>
            <p:cNvGrpSpPr/>
            <p:nvPr/>
          </p:nvGrpSpPr>
          <p:grpSpPr>
            <a:xfrm>
              <a:off x="6264832" y="1562464"/>
              <a:ext cx="1012268" cy="965260"/>
              <a:chOff x="1385458" y="991717"/>
              <a:chExt cx="4603751" cy="4389967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4D3B9094-1BAC-43B0-819B-DB0E370D3645}"/>
                  </a:ext>
                </a:extLst>
              </p:cNvPr>
              <p:cNvGrpSpPr/>
              <p:nvPr/>
            </p:nvGrpSpPr>
            <p:grpSpPr>
              <a:xfrm>
                <a:off x="1385458" y="991717"/>
                <a:ext cx="4603751" cy="4389967"/>
                <a:chOff x="1039093" y="743787"/>
                <a:chExt cx="3452813" cy="3292475"/>
              </a:xfrm>
            </p:grpSpPr>
            <p:sp>
              <p:nvSpPr>
                <p:cNvPr id="7" name="Freeform 52">
                  <a:extLst>
                    <a:ext uri="{FF2B5EF4-FFF2-40B4-BE49-F238E27FC236}">
                      <a16:creationId xmlns:a16="http://schemas.microsoft.com/office/drawing/2014/main" xmlns="" id="{BBB432FE-3DD4-42FD-B57B-52177EB6E4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9093" y="1567699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8 w 1037"/>
                    <a:gd name="T3" fmla="*/ 1037 h 1037"/>
                    <a:gd name="T4" fmla="*/ 0 w 1037"/>
                    <a:gd name="T5" fmla="*/ 519 h 1037"/>
                    <a:gd name="T6" fmla="*/ 518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8" y="1037"/>
                      </a:lnTo>
                      <a:lnTo>
                        <a:pt x="0" y="519"/>
                      </a:lnTo>
                      <a:lnTo>
                        <a:pt x="518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64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Freeform 54">
                  <a:extLst>
                    <a:ext uri="{FF2B5EF4-FFF2-40B4-BE49-F238E27FC236}">
                      <a16:creationId xmlns:a16="http://schemas.microsoft.com/office/drawing/2014/main" xmlns="" id="{7100CCB8-E643-48AC-A590-D2F3A6C3BA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743787"/>
                  <a:ext cx="1646238" cy="1646238"/>
                </a:xfrm>
                <a:custGeom>
                  <a:avLst/>
                  <a:gdLst>
                    <a:gd name="T0" fmla="*/ 1037 w 1037"/>
                    <a:gd name="T1" fmla="*/ 519 h 1037"/>
                    <a:gd name="T2" fmla="*/ 519 w 1037"/>
                    <a:gd name="T3" fmla="*/ 1037 h 1037"/>
                    <a:gd name="T4" fmla="*/ 0 w 1037"/>
                    <a:gd name="T5" fmla="*/ 519 h 1037"/>
                    <a:gd name="T6" fmla="*/ 519 w 1037"/>
                    <a:gd name="T7" fmla="*/ 0 h 1037"/>
                    <a:gd name="T8" fmla="*/ 1037 w 1037"/>
                    <a:gd name="T9" fmla="*/ 519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7">
                      <a:moveTo>
                        <a:pt x="1037" y="519"/>
                      </a:moveTo>
                      <a:lnTo>
                        <a:pt x="519" y="1037"/>
                      </a:lnTo>
                      <a:lnTo>
                        <a:pt x="0" y="519"/>
                      </a:lnTo>
                      <a:lnTo>
                        <a:pt x="519" y="0"/>
                      </a:lnTo>
                      <a:lnTo>
                        <a:pt x="1037" y="519"/>
                      </a:lnTo>
                      <a:close/>
                    </a:path>
                  </a:pathLst>
                </a:custGeom>
                <a:solidFill>
                  <a:srgbClr val="00A99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Freeform 58">
                  <a:extLst>
                    <a:ext uri="{FF2B5EF4-FFF2-40B4-BE49-F238E27FC236}">
                      <a16:creationId xmlns:a16="http://schemas.microsoft.com/office/drawing/2014/main" xmlns="" id="{6F725922-1C40-4565-8C67-6F0B6D517D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1418" y="2391612"/>
                  <a:ext cx="1646238" cy="1644650"/>
                </a:xfrm>
                <a:custGeom>
                  <a:avLst/>
                  <a:gdLst>
                    <a:gd name="T0" fmla="*/ 1037 w 1037"/>
                    <a:gd name="T1" fmla="*/ 518 h 1036"/>
                    <a:gd name="T2" fmla="*/ 519 w 1037"/>
                    <a:gd name="T3" fmla="*/ 1036 h 1036"/>
                    <a:gd name="T4" fmla="*/ 0 w 1037"/>
                    <a:gd name="T5" fmla="*/ 518 h 1036"/>
                    <a:gd name="T6" fmla="*/ 519 w 1037"/>
                    <a:gd name="T7" fmla="*/ 0 h 1036"/>
                    <a:gd name="T8" fmla="*/ 1037 w 1037"/>
                    <a:gd name="T9" fmla="*/ 518 h 10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7" h="1036">
                      <a:moveTo>
                        <a:pt x="1037" y="518"/>
                      </a:moveTo>
                      <a:lnTo>
                        <a:pt x="519" y="1036"/>
                      </a:lnTo>
                      <a:lnTo>
                        <a:pt x="0" y="518"/>
                      </a:lnTo>
                      <a:lnTo>
                        <a:pt x="519" y="0"/>
                      </a:lnTo>
                      <a:lnTo>
                        <a:pt x="1037" y="518"/>
                      </a:lnTo>
                      <a:close/>
                    </a:path>
                  </a:pathLst>
                </a:custGeom>
                <a:solidFill>
                  <a:srgbClr val="0095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Freeform 73">
                  <a:extLst>
                    <a:ext uri="{FF2B5EF4-FFF2-40B4-BE49-F238E27FC236}">
                      <a16:creationId xmlns:a16="http://schemas.microsoft.com/office/drawing/2014/main" xmlns="" id="{09E69AF2-8C8B-4E01-86A5-13C841D508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5656" y="1183524"/>
                  <a:ext cx="2413000" cy="2414588"/>
                </a:xfrm>
                <a:custGeom>
                  <a:avLst/>
                  <a:gdLst>
                    <a:gd name="T0" fmla="*/ 1520 w 1520"/>
                    <a:gd name="T1" fmla="*/ 761 h 1521"/>
                    <a:gd name="T2" fmla="*/ 760 w 1520"/>
                    <a:gd name="T3" fmla="*/ 1521 h 1521"/>
                    <a:gd name="T4" fmla="*/ 0 w 1520"/>
                    <a:gd name="T5" fmla="*/ 761 h 1521"/>
                    <a:gd name="T6" fmla="*/ 760 w 1520"/>
                    <a:gd name="T7" fmla="*/ 0 h 1521"/>
                    <a:gd name="T8" fmla="*/ 1520 w 1520"/>
                    <a:gd name="T9" fmla="*/ 761 h 1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20" h="1521">
                      <a:moveTo>
                        <a:pt x="1520" y="761"/>
                      </a:moveTo>
                      <a:lnTo>
                        <a:pt x="760" y="1521"/>
                      </a:lnTo>
                      <a:lnTo>
                        <a:pt x="0" y="761"/>
                      </a:lnTo>
                      <a:lnTo>
                        <a:pt x="760" y="0"/>
                      </a:lnTo>
                      <a:lnTo>
                        <a:pt x="1520" y="76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Freeform 74">
                  <a:extLst>
                    <a:ext uri="{FF2B5EF4-FFF2-40B4-BE49-F238E27FC236}">
                      <a16:creationId xmlns:a16="http://schemas.microsoft.com/office/drawing/2014/main" xmlns="" id="{F7FBA36E-0343-4A09-BF22-3F8D1D75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1618" y="2472574"/>
                  <a:ext cx="1030288" cy="1028700"/>
                </a:xfrm>
                <a:custGeom>
                  <a:avLst/>
                  <a:gdLst>
                    <a:gd name="T0" fmla="*/ 649 w 649"/>
                    <a:gd name="T1" fmla="*/ 324 h 648"/>
                    <a:gd name="T2" fmla="*/ 325 w 649"/>
                    <a:gd name="T3" fmla="*/ 648 h 648"/>
                    <a:gd name="T4" fmla="*/ 0 w 649"/>
                    <a:gd name="T5" fmla="*/ 324 h 648"/>
                    <a:gd name="T6" fmla="*/ 325 w 649"/>
                    <a:gd name="T7" fmla="*/ 0 h 648"/>
                    <a:gd name="T8" fmla="*/ 649 w 649"/>
                    <a:gd name="T9" fmla="*/ 324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9" h="648">
                      <a:moveTo>
                        <a:pt x="649" y="324"/>
                      </a:moveTo>
                      <a:lnTo>
                        <a:pt x="325" y="648"/>
                      </a:lnTo>
                      <a:lnTo>
                        <a:pt x="0" y="324"/>
                      </a:lnTo>
                      <a:lnTo>
                        <a:pt x="325" y="0"/>
                      </a:lnTo>
                      <a:lnTo>
                        <a:pt x="649" y="324"/>
                      </a:lnTo>
                      <a:close/>
                    </a:path>
                  </a:pathLst>
                </a:custGeom>
                <a:solidFill>
                  <a:srgbClr val="49BAA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zh-CN" altLang="en-US" sz="24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xmlns="" id="{C231FF43-A215-43DC-8A7F-4BD0E9251E8C}"/>
                  </a:ext>
                </a:extLst>
              </p:cNvPr>
              <p:cNvSpPr/>
              <p:nvPr/>
            </p:nvSpPr>
            <p:spPr>
              <a:xfrm>
                <a:off x="2122265" y="2221113"/>
                <a:ext cx="3062612" cy="1570826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algn="ctr" defTabSz="1219170"/>
                <a:r>
                  <a:rPr lang="en-US" altLang="zh-CN" sz="2400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04</a:t>
                </a:r>
                <a:endParaRPr lang="zh-CN" altLang="en-US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xmlns="" id="{E450E6C3-29A0-46C6-9E0B-7831B526E39C}"/>
                </a:ext>
              </a:extLst>
            </p:cNvPr>
            <p:cNvSpPr/>
            <p:nvPr/>
          </p:nvSpPr>
          <p:spPr>
            <a:xfrm>
              <a:off x="7327829" y="1786718"/>
              <a:ext cx="47343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此处嵌入标题</a:t>
              </a:r>
              <a:r>
                <a:rPr lang="en-US" altLang="zh-CN" sz="11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ADD THE TITLE</a:t>
              </a:r>
              <a:endParaRPr lang="zh-CN" altLang="en-US" sz="11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2" name="Picture 2" descr="C:\Users\ADMIN\Desktop\曼度LOGO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272" y="5048323"/>
            <a:ext cx="1314812" cy="1214121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1181608" y="320929"/>
            <a:ext cx="611251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ea typeface="+mn-ea"/>
                <a:cs typeface="Arial" panose="020B0604020202020204" pitchFamily="34" charset="0"/>
              </a:rPr>
              <a:t>案例分析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21664" y="1304544"/>
            <a:ext cx="887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素质模型展现企业个性，与所处行业，公司战略，价值观联系的很紧密。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64336" y="1859280"/>
            <a:ext cx="887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联合利华是做护理用品和食品，做品牌时，基本思路就是贴近消费者，看他们需要什么，然后满足需求，因此，强调的是流程和跨部门合作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19200" y="2560320"/>
            <a:ext cx="887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有的企业强调的是创新概念和产品来带动消费，强调个人能力，对流程反而不是特别重视。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19200" y="352348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 … … …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47216" y="4029456"/>
            <a:ext cx="9393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每个企业的战略和价值观决定了他们需要的企业行为是不同的，所以素质模型应该具有企业的个性。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8155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​​">
  <a:themeElements>
    <a:clrScheme name="自定义 4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1CADA9"/>
      </a:accent1>
      <a:accent2>
        <a:srgbClr val="1CBF47"/>
      </a:accent2>
      <a:accent3>
        <a:srgbClr val="1CADA9"/>
      </a:accent3>
      <a:accent4>
        <a:srgbClr val="1CBF47"/>
      </a:accent4>
      <a:accent5>
        <a:srgbClr val="1CADA9"/>
      </a:accent5>
      <a:accent6>
        <a:srgbClr val="1CBF47"/>
      </a:accent6>
      <a:hlink>
        <a:srgbClr val="42CFF9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758</Words>
  <Application>Microsoft Office PowerPoint</Application>
  <PresentationFormat>自定义</PresentationFormat>
  <Paragraphs>162</Paragraphs>
  <Slides>12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主题​​</vt:lpstr>
      <vt:lpstr>1_Office Theme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</dc:creator>
  <cp:lastModifiedBy>yeye</cp:lastModifiedBy>
  <cp:revision>53</cp:revision>
  <dcterms:created xsi:type="dcterms:W3CDTF">2017-11-24T13:19:37Z</dcterms:created>
  <dcterms:modified xsi:type="dcterms:W3CDTF">2018-08-27T13:10:46Z</dcterms:modified>
</cp:coreProperties>
</file>